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TT Lakes Neue" charset="1" panose="02010001040000080307"/>
      <p:regular r:id="rId12"/>
    </p:embeddedFont>
    <p:embeddedFont>
      <p:font typeface="TT Lakes Neue Bold" charset="1" panose="02010001040000080307"/>
      <p:regular r:id="rId13"/>
    </p:embeddedFont>
    <p:embeddedFont>
      <p:font typeface="TT Lakes Neue Italics" charset="1" panose="02010001040000080307"/>
      <p:regular r:id="rId14"/>
    </p:embeddedFont>
    <p:embeddedFont>
      <p:font typeface="TT Lakes Neue Bold Italics" charset="1" panose="02010001040000080307"/>
      <p:regular r:id="rId15"/>
    </p:embeddedFont>
    <p:embeddedFont>
      <p:font typeface="Aurora" charset="1" panose="00000000000000000000"/>
      <p:regular r:id="rId16"/>
    </p:embeddedFont>
    <p:embeddedFont>
      <p:font typeface="Neue Machina" charset="1" panose="00000500000000000000"/>
      <p:regular r:id="rId17"/>
    </p:embeddedFont>
    <p:embeddedFont>
      <p:font typeface="Neue Machina Light" charset="1" panose="00000400000000000000"/>
      <p:regular r:id="rId18"/>
    </p:embeddedFont>
    <p:embeddedFont>
      <p:font typeface="Neue Machina Ultra-Bold" charset="1" panose="00000900000000000000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  <p:embeddedFont>
      <p:font typeface="Open Sans Italics" charset="1" panose="020B0606030504020204"/>
      <p:regular r:id="rId22"/>
    </p:embeddedFont>
    <p:embeddedFont>
      <p:font typeface="Open Sans Bold Italics" charset="1" panose="020B0806030504020204"/>
      <p:regular r:id="rId23"/>
    </p:embeddedFont>
    <p:embeddedFont>
      <p:font typeface="Open Sans Light" charset="1" panose="020B0306030504020204"/>
      <p:regular r:id="rId24"/>
    </p:embeddedFont>
    <p:embeddedFont>
      <p:font typeface="Open Sans Light Italics" charset="1" panose="020B0306030504020204"/>
      <p:regular r:id="rId25"/>
    </p:embeddedFont>
    <p:embeddedFont>
      <p:font typeface="Open Sans Ultra-Bold" charset="1" panose="00000000000000000000"/>
      <p:regular r:id="rId26"/>
    </p:embeddedFont>
    <p:embeddedFont>
      <p:font typeface="Open Sans Ultra-Bold Italics" charset="1" panose="00000000000000000000"/>
      <p:regular r:id="rId27"/>
    </p:embeddedFont>
    <p:embeddedFont>
      <p:font typeface="Montserrat" charset="1" panose="00000500000000000000"/>
      <p:regular r:id="rId28"/>
    </p:embeddedFont>
    <p:embeddedFont>
      <p:font typeface="Montserrat Bold" charset="1" panose="00000800000000000000"/>
      <p:regular r:id="rId29"/>
    </p:embeddedFont>
    <p:embeddedFont>
      <p:font typeface="Montserrat Italics" charset="1" panose="00000500000000000000"/>
      <p:regular r:id="rId30"/>
    </p:embeddedFont>
    <p:embeddedFont>
      <p:font typeface="Montserrat Bold Italics" charset="1" panose="00000800000000000000"/>
      <p:regular r:id="rId31"/>
    </p:embeddedFont>
    <p:embeddedFont>
      <p:font typeface="Montserrat Thin" charset="1" panose="00000300000000000000"/>
      <p:regular r:id="rId32"/>
    </p:embeddedFont>
    <p:embeddedFont>
      <p:font typeface="Montserrat Thin Italics" charset="1" panose="00000300000000000000"/>
      <p:regular r:id="rId33"/>
    </p:embeddedFont>
    <p:embeddedFont>
      <p:font typeface="Montserrat Extra-Light" charset="1" panose="00000300000000000000"/>
      <p:regular r:id="rId34"/>
    </p:embeddedFont>
    <p:embeddedFont>
      <p:font typeface="Montserrat Extra-Light Italics" charset="1" panose="00000300000000000000"/>
      <p:regular r:id="rId35"/>
    </p:embeddedFont>
    <p:embeddedFont>
      <p:font typeface="Montserrat Light" charset="1" panose="00000400000000000000"/>
      <p:regular r:id="rId36"/>
    </p:embeddedFont>
    <p:embeddedFont>
      <p:font typeface="Montserrat Light Italics" charset="1" panose="00000400000000000000"/>
      <p:regular r:id="rId37"/>
    </p:embeddedFont>
    <p:embeddedFont>
      <p:font typeface="Montserrat Medium" charset="1" panose="00000600000000000000"/>
      <p:regular r:id="rId38"/>
    </p:embeddedFont>
    <p:embeddedFont>
      <p:font typeface="Montserrat Medium Italics" charset="1" panose="00000600000000000000"/>
      <p:regular r:id="rId39"/>
    </p:embeddedFont>
    <p:embeddedFont>
      <p:font typeface="Montserrat Semi-Bold" charset="1" panose="00000700000000000000"/>
      <p:regular r:id="rId40"/>
    </p:embeddedFont>
    <p:embeddedFont>
      <p:font typeface="Montserrat Semi-Bold Italics" charset="1" panose="00000700000000000000"/>
      <p:regular r:id="rId41"/>
    </p:embeddedFont>
    <p:embeddedFont>
      <p:font typeface="Montserrat Ultra-Bold" charset="1" panose="00000900000000000000"/>
      <p:regular r:id="rId42"/>
    </p:embeddedFont>
    <p:embeddedFont>
      <p:font typeface="Montserrat Ultra-Bold Italics" charset="1" panose="00000900000000000000"/>
      <p:regular r:id="rId43"/>
    </p:embeddedFont>
    <p:embeddedFont>
      <p:font typeface="Montserrat Heavy" charset="1" panose="00000A00000000000000"/>
      <p:regular r:id="rId44"/>
    </p:embeddedFont>
    <p:embeddedFont>
      <p:font typeface="Montserrat Heavy Italics" charset="1" panose="00000A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55" Target="slides/slide10.xml" Type="http://schemas.openxmlformats.org/officeDocument/2006/relationships/slide"/><Relationship Id="rId56" Target="slides/slide1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57.png" Type="http://schemas.openxmlformats.org/officeDocument/2006/relationships/image"/><Relationship Id="rId12" Target="../media/image58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5.png" Type="http://schemas.openxmlformats.org/officeDocument/2006/relationships/image"/><Relationship Id="rId16" Target="../media/image16.svg" Type="http://schemas.openxmlformats.org/officeDocument/2006/relationships/image"/><Relationship Id="rId17" Target="../media/image59.png" Type="http://schemas.openxmlformats.org/officeDocument/2006/relationships/image"/><Relationship Id="rId18" Target="../media/image60.svg" Type="http://schemas.openxmlformats.org/officeDocument/2006/relationships/image"/><Relationship Id="rId19" Target="../media/image61.png" Type="http://schemas.openxmlformats.org/officeDocument/2006/relationships/image"/><Relationship Id="rId2" Target="../media/image1.jpeg" Type="http://schemas.openxmlformats.org/officeDocument/2006/relationships/image"/><Relationship Id="rId20" Target="../media/image62.svg" Type="http://schemas.openxmlformats.org/officeDocument/2006/relationships/image"/><Relationship Id="rId21" Target="../media/image63.png" Type="http://schemas.openxmlformats.org/officeDocument/2006/relationships/image"/><Relationship Id="rId22" Target="../media/image64.svg" Type="http://schemas.openxmlformats.org/officeDocument/2006/relationships/image"/><Relationship Id="rId23" Target="../media/image65.png" Type="http://schemas.openxmlformats.org/officeDocument/2006/relationships/image"/><Relationship Id="rId24" Target="../media/image66.svg" Type="http://schemas.openxmlformats.org/officeDocument/2006/relationships/image"/><Relationship Id="rId25" Target="../media/image67.png" Type="http://schemas.openxmlformats.org/officeDocument/2006/relationships/image"/><Relationship Id="rId26" Target="../media/image68.svg" Type="http://schemas.openxmlformats.org/officeDocument/2006/relationships/image"/><Relationship Id="rId27" Target="../media/image69.png" Type="http://schemas.openxmlformats.org/officeDocument/2006/relationships/image"/><Relationship Id="rId28" Target="../media/image70.svg" Type="http://schemas.openxmlformats.org/officeDocument/2006/relationships/image"/><Relationship Id="rId29" Target="../media/image71.png" Type="http://schemas.openxmlformats.org/officeDocument/2006/relationships/image"/><Relationship Id="rId3" Target="../media/image51.png" Type="http://schemas.openxmlformats.org/officeDocument/2006/relationships/image"/><Relationship Id="rId30" Target="../media/image72.svg" Type="http://schemas.openxmlformats.org/officeDocument/2006/relationships/image"/><Relationship Id="rId4" Target="../media/image52.sv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55.png" Type="http://schemas.openxmlformats.org/officeDocument/2006/relationships/image"/><Relationship Id="rId8" Target="../media/image56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76.pn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2" Target="../media/image73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74.png" Type="http://schemas.openxmlformats.org/officeDocument/2006/relationships/image"/><Relationship Id="rId8" Target="../media/image75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5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57.png" Type="http://schemas.openxmlformats.org/officeDocument/2006/relationships/image"/><Relationship Id="rId12" Target="../media/image58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5.png" Type="http://schemas.openxmlformats.org/officeDocument/2006/relationships/image"/><Relationship Id="rId16" Target="../media/image16.svg" Type="http://schemas.openxmlformats.org/officeDocument/2006/relationships/image"/><Relationship Id="rId17" Target="../media/image59.png" Type="http://schemas.openxmlformats.org/officeDocument/2006/relationships/image"/><Relationship Id="rId18" Target="../media/image60.svg" Type="http://schemas.openxmlformats.org/officeDocument/2006/relationships/image"/><Relationship Id="rId19" Target="../media/image61.png" Type="http://schemas.openxmlformats.org/officeDocument/2006/relationships/image"/><Relationship Id="rId2" Target="../media/image1.jpeg" Type="http://schemas.openxmlformats.org/officeDocument/2006/relationships/image"/><Relationship Id="rId20" Target="../media/image62.svg" Type="http://schemas.openxmlformats.org/officeDocument/2006/relationships/image"/><Relationship Id="rId21" Target="../media/image63.png" Type="http://schemas.openxmlformats.org/officeDocument/2006/relationships/image"/><Relationship Id="rId22" Target="../media/image64.svg" Type="http://schemas.openxmlformats.org/officeDocument/2006/relationships/image"/><Relationship Id="rId23" Target="../media/image65.png" Type="http://schemas.openxmlformats.org/officeDocument/2006/relationships/image"/><Relationship Id="rId24" Target="../media/image66.svg" Type="http://schemas.openxmlformats.org/officeDocument/2006/relationships/image"/><Relationship Id="rId25" Target="../media/image67.png" Type="http://schemas.openxmlformats.org/officeDocument/2006/relationships/image"/><Relationship Id="rId26" Target="../media/image68.svg" Type="http://schemas.openxmlformats.org/officeDocument/2006/relationships/image"/><Relationship Id="rId27" Target="../media/image69.png" Type="http://schemas.openxmlformats.org/officeDocument/2006/relationships/image"/><Relationship Id="rId28" Target="../media/image70.svg" Type="http://schemas.openxmlformats.org/officeDocument/2006/relationships/image"/><Relationship Id="rId29" Target="../media/image71.png" Type="http://schemas.openxmlformats.org/officeDocument/2006/relationships/image"/><Relationship Id="rId3" Target="../media/image51.png" Type="http://schemas.openxmlformats.org/officeDocument/2006/relationships/image"/><Relationship Id="rId30" Target="../media/image72.svg" Type="http://schemas.openxmlformats.org/officeDocument/2006/relationships/image"/><Relationship Id="rId4" Target="../media/image52.sv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55.png" Type="http://schemas.openxmlformats.org/officeDocument/2006/relationships/image"/><Relationship Id="rId8" Target="../media/image56.svg" Type="http://schemas.openxmlformats.org/officeDocument/2006/relationships/image"/><Relationship Id="rId9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8808" r="0" b="-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68915">
            <a:off x="-250059" y="-2918602"/>
            <a:ext cx="7422367" cy="7970327"/>
          </a:xfrm>
          <a:custGeom>
            <a:avLst/>
            <a:gdLst/>
            <a:ahLst/>
            <a:cxnLst/>
            <a:rect r="r" b="b" t="t" l="l"/>
            <a:pathLst>
              <a:path h="7970327" w="7422367">
                <a:moveTo>
                  <a:pt x="0" y="0"/>
                </a:moveTo>
                <a:lnTo>
                  <a:pt x="7422367" y="0"/>
                </a:lnTo>
                <a:lnTo>
                  <a:pt x="7422367" y="7970327"/>
                </a:lnTo>
                <a:lnTo>
                  <a:pt x="0" y="7970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229464" y="9258300"/>
            <a:ext cx="11829071" cy="536020"/>
            <a:chOff x="0" y="0"/>
            <a:chExt cx="15772095" cy="714693"/>
          </a:xfrm>
        </p:grpSpPr>
        <p:sp>
          <p:nvSpPr>
            <p:cNvPr name="AutoShape 5" id="5"/>
            <p:cNvSpPr/>
            <p:nvPr/>
          </p:nvSpPr>
          <p:spPr>
            <a:xfrm rot="0">
              <a:off x="4418406" y="0"/>
              <a:ext cx="11353689" cy="0"/>
            </a:xfrm>
            <a:prstGeom prst="line">
              <a:avLst/>
            </a:prstGeom>
            <a:ln cap="flat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0">
              <a:off x="0" y="682943"/>
              <a:ext cx="4036492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3599999">
              <a:off x="3828597" y="347822"/>
              <a:ext cx="803260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-10800000">
              <a:off x="13168616" y="403543"/>
              <a:ext cx="1524000" cy="304800"/>
            </a:xfrm>
            <a:custGeom>
              <a:avLst/>
              <a:gdLst/>
              <a:ahLst/>
              <a:cxnLst/>
              <a:rect r="r" b="b" t="t" l="l"/>
              <a:pathLst>
                <a:path h="304800" w="1524000">
                  <a:moveTo>
                    <a:pt x="0" y="0"/>
                  </a:moveTo>
                  <a:lnTo>
                    <a:pt x="1524000" y="0"/>
                  </a:lnTo>
                  <a:lnTo>
                    <a:pt x="1524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067736" y="4603794"/>
            <a:ext cx="14101810" cy="2639487"/>
            <a:chOff x="0" y="0"/>
            <a:chExt cx="18802414" cy="351931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84469"/>
              <a:ext cx="18802414" cy="1811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56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1187560"/>
              <a:ext cx="18802414" cy="4706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56"/>
                </a:lnSpc>
              </a:pPr>
              <a:r>
                <a:rPr lang="en-US" sz="9200">
                  <a:solidFill>
                    <a:srgbClr val="B1DBFF"/>
                  </a:solidFill>
                  <a:latin typeface="Aurora"/>
                </a:rPr>
                <a:t>LA NUEVA ERA DE LA CONECTIVIDAD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842259" y="3932685"/>
            <a:ext cx="8674150" cy="8229600"/>
          </a:xfrm>
          <a:custGeom>
            <a:avLst/>
            <a:gdLst/>
            <a:ahLst/>
            <a:cxnLst/>
            <a:rect r="r" b="b" t="t" l="l"/>
            <a:pathLst>
              <a:path h="8229600" w="867415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300037">
            <a:off x="12703633" y="-2196761"/>
            <a:ext cx="6794057" cy="6450923"/>
          </a:xfrm>
          <a:custGeom>
            <a:avLst/>
            <a:gdLst/>
            <a:ahLst/>
            <a:cxnLst/>
            <a:rect r="r" b="b" t="t" l="l"/>
            <a:pathLst>
              <a:path h="6450923" w="6794057">
                <a:moveTo>
                  <a:pt x="0" y="0"/>
                </a:moveTo>
                <a:lnTo>
                  <a:pt x="6794057" y="0"/>
                </a:lnTo>
                <a:lnTo>
                  <a:pt x="6794057" y="6450922"/>
                </a:lnTo>
                <a:lnTo>
                  <a:pt x="0" y="64509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505757">
            <a:off x="-1761840" y="1362529"/>
            <a:ext cx="4804862" cy="4558613"/>
          </a:xfrm>
          <a:custGeom>
            <a:avLst/>
            <a:gdLst/>
            <a:ahLst/>
            <a:cxnLst/>
            <a:rect r="r" b="b" t="t" l="l"/>
            <a:pathLst>
              <a:path h="4558613" w="4804862">
                <a:moveTo>
                  <a:pt x="0" y="0"/>
                </a:moveTo>
                <a:lnTo>
                  <a:pt x="4804862" y="0"/>
                </a:lnTo>
                <a:lnTo>
                  <a:pt x="4804862" y="4558613"/>
                </a:lnTo>
                <a:lnTo>
                  <a:pt x="0" y="45586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742544">
            <a:off x="331398" y="2001360"/>
            <a:ext cx="2642933" cy="1862387"/>
          </a:xfrm>
          <a:custGeom>
            <a:avLst/>
            <a:gdLst/>
            <a:ahLst/>
            <a:cxnLst/>
            <a:rect r="r" b="b" t="t" l="l"/>
            <a:pathLst>
              <a:path h="1862387" w="2642933">
                <a:moveTo>
                  <a:pt x="0" y="0"/>
                </a:moveTo>
                <a:lnTo>
                  <a:pt x="2642933" y="0"/>
                </a:lnTo>
                <a:lnTo>
                  <a:pt x="2642933" y="1862387"/>
                </a:lnTo>
                <a:lnTo>
                  <a:pt x="0" y="18623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159004">
            <a:off x="14116716" y="7159945"/>
            <a:ext cx="6105660" cy="4302455"/>
          </a:xfrm>
          <a:custGeom>
            <a:avLst/>
            <a:gdLst/>
            <a:ahLst/>
            <a:cxnLst/>
            <a:rect r="r" b="b" t="t" l="l"/>
            <a:pathLst>
              <a:path h="4302455" w="6105660">
                <a:moveTo>
                  <a:pt x="0" y="0"/>
                </a:moveTo>
                <a:lnTo>
                  <a:pt x="6105661" y="0"/>
                </a:lnTo>
                <a:lnTo>
                  <a:pt x="6105661" y="4302456"/>
                </a:lnTo>
                <a:lnTo>
                  <a:pt x="0" y="43024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637273" y="7109495"/>
            <a:ext cx="6140526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TT Lakes Neue"/>
              </a:rPr>
              <a:t>Juan David Hernandez Palomino.</a:t>
            </a:r>
          </a:p>
          <a:p>
            <a:pPr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TT Lakes Neue"/>
              </a:rPr>
              <a:t>Mariana Pastor.</a:t>
            </a:r>
          </a:p>
          <a:p>
            <a:pPr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TT Lakes Neue"/>
              </a:rPr>
              <a:t>Sergio David Vargas Garzón 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0" y="540240"/>
            <a:ext cx="12538787" cy="854743"/>
            <a:chOff x="0" y="0"/>
            <a:chExt cx="16718383" cy="113965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214420" cy="1139658"/>
            </a:xfrm>
            <a:custGeom>
              <a:avLst/>
              <a:gdLst/>
              <a:ahLst/>
              <a:cxnLst/>
              <a:rect r="r" b="b" t="t" l="l"/>
              <a:pathLst>
                <a:path h="1139658" w="3214420">
                  <a:moveTo>
                    <a:pt x="0" y="0"/>
                  </a:moveTo>
                  <a:lnTo>
                    <a:pt x="3214420" y="0"/>
                  </a:lnTo>
                  <a:lnTo>
                    <a:pt x="3214420" y="1139658"/>
                  </a:lnTo>
                  <a:lnTo>
                    <a:pt x="0" y="1139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85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20" id="20"/>
            <p:cNvSpPr/>
            <p:nvPr/>
          </p:nvSpPr>
          <p:spPr>
            <a:xfrm rot="-10800000">
              <a:off x="15047121" y="189456"/>
              <a:ext cx="1671262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rot="7885181">
              <a:off x="14572913" y="407668"/>
              <a:ext cx="581989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 rot="-10800000">
              <a:off x="3771270" y="625880"/>
              <a:ext cx="10912759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-10800000">
              <a:off x="5896703" y="105930"/>
              <a:ext cx="1524000" cy="304800"/>
            </a:xfrm>
            <a:custGeom>
              <a:avLst/>
              <a:gdLst/>
              <a:ahLst/>
              <a:cxnLst/>
              <a:rect r="r" b="b" t="t" l="l"/>
              <a:pathLst>
                <a:path h="304800" w="1524000">
                  <a:moveTo>
                    <a:pt x="0" y="0"/>
                  </a:moveTo>
                  <a:lnTo>
                    <a:pt x="1524000" y="0"/>
                  </a:lnTo>
                  <a:lnTo>
                    <a:pt x="1524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10800000">
              <a:off x="4271103" y="105930"/>
              <a:ext cx="1524000" cy="304800"/>
            </a:xfrm>
            <a:custGeom>
              <a:avLst/>
              <a:gdLst/>
              <a:ahLst/>
              <a:cxnLst/>
              <a:rect r="r" b="b" t="t" l="l"/>
              <a:pathLst>
                <a:path h="304800" w="1524000">
                  <a:moveTo>
                    <a:pt x="0" y="0"/>
                  </a:moveTo>
                  <a:lnTo>
                    <a:pt x="1524000" y="0"/>
                  </a:lnTo>
                  <a:lnTo>
                    <a:pt x="1524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25" id="25"/>
            <p:cNvSpPr/>
            <p:nvPr/>
          </p:nvSpPr>
          <p:spPr>
            <a:xfrm rot="0">
              <a:off x="7688242" y="258330"/>
              <a:ext cx="6659288" cy="0"/>
            </a:xfrm>
            <a:prstGeom prst="line">
              <a:avLst/>
            </a:prstGeom>
            <a:ln cap="flat" w="25400">
              <a:solidFill>
                <a:srgbClr val="F4F4F4">
                  <a:alpha val="84706"/>
                </a:srgbClr>
              </a:solidFill>
              <a:prstDash val="lgDash"/>
              <a:headEnd type="none" len="sm" w="sm"/>
              <a:tailEnd type="none" len="sm" w="sm"/>
            </a:ln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-2634341" y="6271204"/>
            <a:ext cx="5647237" cy="5034886"/>
          </a:xfrm>
          <a:custGeom>
            <a:avLst/>
            <a:gdLst/>
            <a:ahLst/>
            <a:cxnLst/>
            <a:rect r="r" b="b" t="t" l="l"/>
            <a:pathLst>
              <a:path h="5034886" w="5647237">
                <a:moveTo>
                  <a:pt x="0" y="0"/>
                </a:moveTo>
                <a:lnTo>
                  <a:pt x="5647237" y="0"/>
                </a:lnTo>
                <a:lnTo>
                  <a:pt x="5647237" y="5034886"/>
                </a:lnTo>
                <a:lnTo>
                  <a:pt x="0" y="50348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2753148" y="2531366"/>
            <a:ext cx="14101810" cy="1401319"/>
            <a:chOff x="0" y="0"/>
            <a:chExt cx="18802414" cy="1868425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1187560"/>
              <a:ext cx="18802414" cy="1811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56"/>
                </a:lnSpc>
              </a:pP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57150"/>
              <a:ext cx="18802414" cy="1811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56"/>
                </a:lnSpc>
              </a:pPr>
              <a:r>
                <a:rPr lang="en-US" sz="9200">
                  <a:solidFill>
                    <a:srgbClr val="B1DBFF"/>
                  </a:solidFill>
                  <a:latin typeface="Aurora"/>
                </a:rPr>
                <a:t>5G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093095" y="5759026"/>
            <a:ext cx="14101810" cy="1344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56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00112"/>
            <a:ext cx="7129312" cy="8486775"/>
            <a:chOff x="0" y="0"/>
            <a:chExt cx="1877679" cy="223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7679" cy="2235200"/>
            </a:xfrm>
            <a:custGeom>
              <a:avLst/>
              <a:gdLst/>
              <a:ahLst/>
              <a:cxnLst/>
              <a:rect r="r" b="b" t="t" l="l"/>
              <a:pathLst>
                <a:path h="2235200" w="1877679">
                  <a:moveTo>
                    <a:pt x="0" y="0"/>
                  </a:moveTo>
                  <a:lnTo>
                    <a:pt x="1877679" y="0"/>
                  </a:lnTo>
                  <a:lnTo>
                    <a:pt x="1877679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1100" y="1078706"/>
            <a:ext cx="6806093" cy="8129588"/>
            <a:chOff x="0" y="0"/>
            <a:chExt cx="1792551" cy="2141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2551" cy="2141126"/>
            </a:xfrm>
            <a:custGeom>
              <a:avLst/>
              <a:gdLst/>
              <a:ahLst/>
              <a:cxnLst/>
              <a:rect r="r" b="b" t="t" l="l"/>
              <a:pathLst>
                <a:path h="2141126" w="1792551">
                  <a:moveTo>
                    <a:pt x="0" y="0"/>
                  </a:moveTo>
                  <a:lnTo>
                    <a:pt x="1792551" y="0"/>
                  </a:lnTo>
                  <a:lnTo>
                    <a:pt x="1792551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407467" y="1209336"/>
            <a:ext cx="6951598" cy="4195745"/>
            <a:chOff x="0" y="0"/>
            <a:chExt cx="9268798" cy="5594327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104775"/>
              <a:ext cx="9268798" cy="233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5500">
                  <a:solidFill>
                    <a:srgbClr val="120544"/>
                  </a:solidFill>
                  <a:latin typeface="Aurora"/>
                </a:rPr>
                <a:t>PÁGINA DE RECURSOS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674597"/>
              <a:ext cx="7647463" cy="2919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399">
                  <a:solidFill>
                    <a:srgbClr val="120544"/>
                  </a:solidFill>
                  <a:latin typeface="TT Lakes Neue"/>
                </a:rPr>
                <a:t>https://www.uao.edu.co/ingenieria/ventajas-desventajas-y-mitos-de-la-tecnologia-5g/</a:t>
              </a:r>
            </a:p>
            <a:p>
              <a:pPr>
                <a:lnSpc>
                  <a:spcPts val="3599"/>
                </a:lnSpc>
              </a:pPr>
            </a:p>
            <a:p>
              <a:pPr marL="0" indent="0" lvl="0">
                <a:lnSpc>
                  <a:spcPts val="359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347976">
            <a:off x="-3283083" y="-2590180"/>
            <a:ext cx="7422367" cy="7970327"/>
          </a:xfrm>
          <a:custGeom>
            <a:avLst/>
            <a:gdLst/>
            <a:ahLst/>
            <a:cxnLst/>
            <a:rect r="r" b="b" t="t" l="l"/>
            <a:pathLst>
              <a:path h="7970327" w="7422367">
                <a:moveTo>
                  <a:pt x="0" y="0"/>
                </a:moveTo>
                <a:lnTo>
                  <a:pt x="7422367" y="0"/>
                </a:lnTo>
                <a:lnTo>
                  <a:pt x="7422367" y="7970327"/>
                </a:lnTo>
                <a:lnTo>
                  <a:pt x="0" y="7970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870671">
            <a:off x="12755828" y="-1700748"/>
            <a:ext cx="7669870" cy="7276790"/>
          </a:xfrm>
          <a:custGeom>
            <a:avLst/>
            <a:gdLst/>
            <a:ahLst/>
            <a:cxnLst/>
            <a:rect r="r" b="b" t="t" l="l"/>
            <a:pathLst>
              <a:path h="7276790" w="7669870">
                <a:moveTo>
                  <a:pt x="0" y="0"/>
                </a:moveTo>
                <a:lnTo>
                  <a:pt x="7669870" y="0"/>
                </a:lnTo>
                <a:lnTo>
                  <a:pt x="7669870" y="7276790"/>
                </a:lnTo>
                <a:lnTo>
                  <a:pt x="0" y="7276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312115" y="7975225"/>
            <a:ext cx="10278642" cy="2064501"/>
            <a:chOff x="0" y="0"/>
            <a:chExt cx="13704856" cy="275266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44384"/>
              <a:ext cx="13704856" cy="1796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B1DBFF"/>
                  </a:solidFill>
                  <a:latin typeface="Aurora"/>
                </a:rPr>
                <a:t>¡GRACIAS!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71450"/>
              <a:ext cx="13704856" cy="1796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B1DBFF"/>
                  </a:solidFill>
                  <a:latin typeface="Aurora"/>
                </a:rPr>
                <a:t>¡GRACIAS!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310039" y="2206145"/>
              <a:ext cx="9084778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458929" y="9007475"/>
            <a:ext cx="11829071" cy="536020"/>
            <a:chOff x="0" y="0"/>
            <a:chExt cx="15772095" cy="714693"/>
          </a:xfrm>
        </p:grpSpPr>
        <p:sp>
          <p:nvSpPr>
            <p:cNvPr name="AutoShape 10" id="10"/>
            <p:cNvSpPr/>
            <p:nvPr/>
          </p:nvSpPr>
          <p:spPr>
            <a:xfrm rot="0">
              <a:off x="4418406" y="0"/>
              <a:ext cx="11353689" cy="0"/>
            </a:xfrm>
            <a:prstGeom prst="line">
              <a:avLst/>
            </a:prstGeom>
            <a:ln cap="flat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rot="0">
              <a:off x="0" y="682943"/>
              <a:ext cx="4036492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rot="-3599999">
              <a:off x="3828597" y="347822"/>
              <a:ext cx="803260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-10800000">
              <a:off x="4728002" y="334433"/>
              <a:ext cx="1524000" cy="304800"/>
            </a:xfrm>
            <a:custGeom>
              <a:avLst/>
              <a:gdLst/>
              <a:ahLst/>
              <a:cxnLst/>
              <a:rect r="r" b="b" t="t" l="l"/>
              <a:pathLst>
                <a:path h="304800" w="1524000">
                  <a:moveTo>
                    <a:pt x="0" y="0"/>
                  </a:moveTo>
                  <a:lnTo>
                    <a:pt x="1524000" y="0"/>
                  </a:lnTo>
                  <a:lnTo>
                    <a:pt x="1524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10800000">
              <a:off x="6407106" y="360522"/>
              <a:ext cx="1524000" cy="304800"/>
            </a:xfrm>
            <a:custGeom>
              <a:avLst/>
              <a:gdLst/>
              <a:ahLst/>
              <a:cxnLst/>
              <a:rect r="r" b="b" t="t" l="l"/>
              <a:pathLst>
                <a:path h="304800" w="1524000">
                  <a:moveTo>
                    <a:pt x="0" y="0"/>
                  </a:moveTo>
                  <a:lnTo>
                    <a:pt x="1524000" y="0"/>
                  </a:lnTo>
                  <a:lnTo>
                    <a:pt x="1524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-8347976">
            <a:off x="13792873" y="2216658"/>
            <a:ext cx="7422367" cy="7970327"/>
          </a:xfrm>
          <a:custGeom>
            <a:avLst/>
            <a:gdLst/>
            <a:ahLst/>
            <a:cxnLst/>
            <a:rect r="r" b="b" t="t" l="l"/>
            <a:pathLst>
              <a:path h="7970327" w="7422367">
                <a:moveTo>
                  <a:pt x="0" y="0"/>
                </a:moveTo>
                <a:lnTo>
                  <a:pt x="7422368" y="0"/>
                </a:lnTo>
                <a:lnTo>
                  <a:pt x="7422368" y="7970327"/>
                </a:lnTo>
                <a:lnTo>
                  <a:pt x="0" y="7970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028887" y="8303784"/>
            <a:ext cx="8464427" cy="3746293"/>
          </a:xfrm>
          <a:custGeom>
            <a:avLst/>
            <a:gdLst/>
            <a:ahLst/>
            <a:cxnLst/>
            <a:rect r="r" b="b" t="t" l="l"/>
            <a:pathLst>
              <a:path h="3746293" w="8464427">
                <a:moveTo>
                  <a:pt x="0" y="0"/>
                </a:moveTo>
                <a:lnTo>
                  <a:pt x="8464427" y="0"/>
                </a:lnTo>
                <a:lnTo>
                  <a:pt x="8464427" y="3746292"/>
                </a:lnTo>
                <a:lnTo>
                  <a:pt x="0" y="37462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0" y="540240"/>
            <a:ext cx="14476812" cy="854743"/>
            <a:chOff x="0" y="0"/>
            <a:chExt cx="19302416" cy="113965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214420" cy="1139658"/>
            </a:xfrm>
            <a:custGeom>
              <a:avLst/>
              <a:gdLst/>
              <a:ahLst/>
              <a:cxnLst/>
              <a:rect r="r" b="b" t="t" l="l"/>
              <a:pathLst>
                <a:path h="1139658" w="3214420">
                  <a:moveTo>
                    <a:pt x="0" y="0"/>
                  </a:moveTo>
                  <a:lnTo>
                    <a:pt x="3214420" y="0"/>
                  </a:lnTo>
                  <a:lnTo>
                    <a:pt x="3214420" y="1139658"/>
                  </a:lnTo>
                  <a:lnTo>
                    <a:pt x="0" y="1139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85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9" id="19"/>
            <p:cNvSpPr/>
            <p:nvPr/>
          </p:nvSpPr>
          <p:spPr>
            <a:xfrm rot="-10800000">
              <a:off x="15047121" y="189456"/>
              <a:ext cx="4255295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rot="7885181">
              <a:off x="14572913" y="407668"/>
              <a:ext cx="581989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rot="-10800000">
              <a:off x="3771270" y="625880"/>
              <a:ext cx="10912759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-10800000">
              <a:off x="5896703" y="105930"/>
              <a:ext cx="1524000" cy="304800"/>
            </a:xfrm>
            <a:custGeom>
              <a:avLst/>
              <a:gdLst/>
              <a:ahLst/>
              <a:cxnLst/>
              <a:rect r="r" b="b" t="t" l="l"/>
              <a:pathLst>
                <a:path h="304800" w="1524000">
                  <a:moveTo>
                    <a:pt x="0" y="0"/>
                  </a:moveTo>
                  <a:lnTo>
                    <a:pt x="1524000" y="0"/>
                  </a:lnTo>
                  <a:lnTo>
                    <a:pt x="1524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-10800000">
              <a:off x="4271103" y="105930"/>
              <a:ext cx="1524000" cy="304800"/>
            </a:xfrm>
            <a:custGeom>
              <a:avLst/>
              <a:gdLst/>
              <a:ahLst/>
              <a:cxnLst/>
              <a:rect r="r" b="b" t="t" l="l"/>
              <a:pathLst>
                <a:path h="304800" w="1524000">
                  <a:moveTo>
                    <a:pt x="0" y="0"/>
                  </a:moveTo>
                  <a:lnTo>
                    <a:pt x="1524000" y="0"/>
                  </a:lnTo>
                  <a:lnTo>
                    <a:pt x="1524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24" id="24"/>
            <p:cNvSpPr/>
            <p:nvPr/>
          </p:nvSpPr>
          <p:spPr>
            <a:xfrm rot="0">
              <a:off x="7688242" y="258330"/>
              <a:ext cx="6659288" cy="0"/>
            </a:xfrm>
            <a:prstGeom prst="line">
              <a:avLst/>
            </a:prstGeom>
            <a:ln cap="flat" w="25400">
              <a:solidFill>
                <a:srgbClr val="F4F4F4">
                  <a:alpha val="84706"/>
                </a:srgbClr>
              </a:solidFill>
              <a:prstDash val="lgDash"/>
              <a:headEnd type="none" len="sm" w="sm"/>
              <a:tailEnd type="none" len="sm" w="sm"/>
            </a:ln>
          </p:spPr>
        </p:sp>
      </p:grpSp>
      <p:sp>
        <p:nvSpPr>
          <p:cNvPr name="Freeform 25" id="25"/>
          <p:cNvSpPr/>
          <p:nvPr/>
        </p:nvSpPr>
        <p:spPr>
          <a:xfrm flipH="true" flipV="false" rot="-881854">
            <a:off x="173067" y="6833367"/>
            <a:ext cx="5539128" cy="4348216"/>
          </a:xfrm>
          <a:custGeom>
            <a:avLst/>
            <a:gdLst/>
            <a:ahLst/>
            <a:cxnLst/>
            <a:rect r="r" b="b" t="t" l="l"/>
            <a:pathLst>
              <a:path h="4348216" w="5539128">
                <a:moveTo>
                  <a:pt x="5539128" y="0"/>
                </a:moveTo>
                <a:lnTo>
                  <a:pt x="0" y="0"/>
                </a:lnTo>
                <a:lnTo>
                  <a:pt x="0" y="4348216"/>
                </a:lnTo>
                <a:lnTo>
                  <a:pt x="5539128" y="4348216"/>
                </a:lnTo>
                <a:lnTo>
                  <a:pt x="5539128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019582" y="653841"/>
            <a:ext cx="2239718" cy="1482286"/>
          </a:xfrm>
          <a:custGeom>
            <a:avLst/>
            <a:gdLst/>
            <a:ahLst/>
            <a:cxnLst/>
            <a:rect r="r" b="b" t="t" l="l"/>
            <a:pathLst>
              <a:path h="1482286" w="2239718">
                <a:moveTo>
                  <a:pt x="0" y="0"/>
                </a:moveTo>
                <a:lnTo>
                  <a:pt x="2239718" y="0"/>
                </a:lnTo>
                <a:lnTo>
                  <a:pt x="2239718" y="1482286"/>
                </a:lnTo>
                <a:lnTo>
                  <a:pt x="0" y="14822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632578">
            <a:off x="-920459" y="5888289"/>
            <a:ext cx="3595645" cy="3411368"/>
          </a:xfrm>
          <a:custGeom>
            <a:avLst/>
            <a:gdLst/>
            <a:ahLst/>
            <a:cxnLst/>
            <a:rect r="r" b="b" t="t" l="l"/>
            <a:pathLst>
              <a:path h="3411368" w="3595645">
                <a:moveTo>
                  <a:pt x="0" y="0"/>
                </a:moveTo>
                <a:lnTo>
                  <a:pt x="3595645" y="0"/>
                </a:lnTo>
                <a:lnTo>
                  <a:pt x="3595645" y="3411368"/>
                </a:lnTo>
                <a:lnTo>
                  <a:pt x="0" y="3411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5" t="-10871" r="0" b="-10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17555" y="4006616"/>
            <a:ext cx="8659185" cy="7252371"/>
          </a:xfrm>
          <a:custGeom>
            <a:avLst/>
            <a:gdLst/>
            <a:ahLst/>
            <a:cxnLst/>
            <a:rect r="r" b="b" t="t" l="l"/>
            <a:pathLst>
              <a:path h="7252371" w="8659185">
                <a:moveTo>
                  <a:pt x="0" y="0"/>
                </a:moveTo>
                <a:lnTo>
                  <a:pt x="8659185" y="0"/>
                </a:lnTo>
                <a:lnTo>
                  <a:pt x="8659185" y="7252371"/>
                </a:lnTo>
                <a:lnTo>
                  <a:pt x="0" y="7252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14749" y="-2425962"/>
            <a:ext cx="5689102" cy="5072211"/>
          </a:xfrm>
          <a:custGeom>
            <a:avLst/>
            <a:gdLst/>
            <a:ahLst/>
            <a:cxnLst/>
            <a:rect r="r" b="b" t="t" l="l"/>
            <a:pathLst>
              <a:path h="5072211" w="5689102">
                <a:moveTo>
                  <a:pt x="0" y="0"/>
                </a:moveTo>
                <a:lnTo>
                  <a:pt x="5689102" y="0"/>
                </a:lnTo>
                <a:lnTo>
                  <a:pt x="5689102" y="5072212"/>
                </a:lnTo>
                <a:lnTo>
                  <a:pt x="0" y="50722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900112"/>
            <a:ext cx="16230600" cy="8486775"/>
            <a:chOff x="0" y="0"/>
            <a:chExt cx="21640800" cy="1131570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1640800" cy="11315700"/>
              <a:chOff x="0" y="0"/>
              <a:chExt cx="4274726" cy="22352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274726" cy="2235200"/>
              </a:xfrm>
              <a:custGeom>
                <a:avLst/>
                <a:gdLst/>
                <a:ahLst/>
                <a:cxnLst/>
                <a:rect r="r" b="b" t="t" l="l"/>
                <a:pathLst>
                  <a:path h="2235200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35200"/>
                    </a:lnTo>
                    <a:lnTo>
                      <a:pt x="0" y="22352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4F4F4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13657" y="273427"/>
              <a:ext cx="21213487" cy="10768846"/>
              <a:chOff x="0" y="0"/>
              <a:chExt cx="4190318" cy="212717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190318" cy="2127179"/>
              </a:xfrm>
              <a:custGeom>
                <a:avLst/>
                <a:gdLst/>
                <a:ahLst/>
                <a:cxnLst/>
                <a:rect r="r" b="b" t="t" l="l"/>
                <a:pathLst>
                  <a:path h="2127179" w="4190318">
                    <a:moveTo>
                      <a:pt x="0" y="0"/>
                    </a:moveTo>
                    <a:lnTo>
                      <a:pt x="4190318" y="0"/>
                    </a:lnTo>
                    <a:lnTo>
                      <a:pt x="4190318" y="2127179"/>
                    </a:lnTo>
                    <a:lnTo>
                      <a:pt x="0" y="2127179"/>
                    </a:lnTo>
                    <a:close/>
                  </a:path>
                </a:pathLst>
              </a:custGeom>
              <a:solidFill>
                <a:srgbClr val="F4F4F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2560239" y="5143500"/>
            <a:ext cx="5780891" cy="586740"/>
            <a:chOff x="0" y="0"/>
            <a:chExt cx="7707855" cy="7823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188523"/>
              <a:ext cx="558588" cy="405230"/>
            </a:xfrm>
            <a:custGeom>
              <a:avLst/>
              <a:gdLst/>
              <a:ahLst/>
              <a:cxnLst/>
              <a:rect r="r" b="b" t="t" l="l"/>
              <a:pathLst>
                <a:path h="405230" w="558588">
                  <a:moveTo>
                    <a:pt x="0" y="0"/>
                  </a:moveTo>
                  <a:lnTo>
                    <a:pt x="558588" y="0"/>
                  </a:lnTo>
                  <a:lnTo>
                    <a:pt x="558588" y="405230"/>
                  </a:lnTo>
                  <a:lnTo>
                    <a:pt x="0" y="405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049611" y="-152400"/>
              <a:ext cx="6658244" cy="934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59"/>
                </a:lnSpc>
              </a:pPr>
              <a:r>
                <a:rPr lang="en-US" sz="3899" u="sng">
                  <a:solidFill>
                    <a:srgbClr val="120544"/>
                  </a:solidFill>
                  <a:latin typeface="Aurora"/>
                </a:rPr>
                <a:t>¿QUÉ ES? 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rot="0">
            <a:off x="2202341" y="7378821"/>
            <a:ext cx="13883317" cy="0"/>
          </a:xfrm>
          <a:prstGeom prst="line">
            <a:avLst/>
          </a:prstGeom>
          <a:ln cap="flat" w="19050">
            <a:solidFill>
              <a:srgbClr val="12054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0">
            <a:off x="2902107" y="6122940"/>
            <a:ext cx="5780891" cy="0"/>
          </a:xfrm>
          <a:prstGeom prst="line">
            <a:avLst/>
          </a:prstGeom>
          <a:ln cap="flat" w="19050">
            <a:solidFill>
              <a:srgbClr val="12054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0">
            <a:off x="2202341" y="4867058"/>
            <a:ext cx="13883317" cy="0"/>
          </a:xfrm>
          <a:prstGeom prst="line">
            <a:avLst/>
          </a:prstGeom>
          <a:ln cap="flat" w="19050">
            <a:solidFill>
              <a:srgbClr val="12054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0">
            <a:off x="10067239" y="6122940"/>
            <a:ext cx="5780891" cy="0"/>
          </a:xfrm>
          <a:prstGeom prst="line">
            <a:avLst/>
          </a:prstGeom>
          <a:ln cap="flat" w="19050">
            <a:solidFill>
              <a:srgbClr val="12054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5982395" y="3671353"/>
            <a:ext cx="6323210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>
                <a:solidFill>
                  <a:srgbClr val="120544"/>
                </a:solidFill>
                <a:latin typeface="TT Lakes Neue Bold"/>
              </a:rPr>
              <a:t>TEMÁTICAS ABORDADAS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4814900" y="2076453"/>
            <a:ext cx="8658200" cy="1423450"/>
            <a:chOff x="0" y="0"/>
            <a:chExt cx="11544266" cy="189793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37616"/>
              <a:ext cx="11544266" cy="1796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120544"/>
                  </a:solidFill>
                  <a:latin typeface="Aurora"/>
                </a:rPr>
                <a:t>PROGRAMA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107983"/>
              <a:ext cx="11544266" cy="1796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120544"/>
                  </a:solidFill>
                  <a:latin typeface="Aurora"/>
                </a:rPr>
                <a:t>PROGRAMA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579289" y="6185730"/>
            <a:ext cx="5780891" cy="1149350"/>
            <a:chOff x="0" y="0"/>
            <a:chExt cx="7707855" cy="153246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188523"/>
              <a:ext cx="558588" cy="405230"/>
            </a:xfrm>
            <a:custGeom>
              <a:avLst/>
              <a:gdLst/>
              <a:ahLst/>
              <a:cxnLst/>
              <a:rect r="r" b="b" t="t" l="l"/>
              <a:pathLst>
                <a:path h="405230" w="558588">
                  <a:moveTo>
                    <a:pt x="0" y="0"/>
                  </a:moveTo>
                  <a:lnTo>
                    <a:pt x="558588" y="0"/>
                  </a:lnTo>
                  <a:lnTo>
                    <a:pt x="558588" y="405230"/>
                  </a:lnTo>
                  <a:lnTo>
                    <a:pt x="0" y="405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1049611" y="-133350"/>
              <a:ext cx="6658244" cy="1665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 u="sng">
                  <a:solidFill>
                    <a:srgbClr val="120544"/>
                  </a:solidFill>
                  <a:latin typeface="Aurora"/>
                </a:rPr>
                <a:t>¿COMO FUNCIONA?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067239" y="6212961"/>
            <a:ext cx="5780891" cy="1184910"/>
            <a:chOff x="0" y="0"/>
            <a:chExt cx="7707855" cy="15798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188523"/>
              <a:ext cx="558588" cy="405230"/>
            </a:xfrm>
            <a:custGeom>
              <a:avLst/>
              <a:gdLst/>
              <a:ahLst/>
              <a:cxnLst/>
              <a:rect r="r" b="b" t="t" l="l"/>
              <a:pathLst>
                <a:path h="405230" w="558588">
                  <a:moveTo>
                    <a:pt x="0" y="0"/>
                  </a:moveTo>
                  <a:lnTo>
                    <a:pt x="558588" y="0"/>
                  </a:lnTo>
                  <a:lnTo>
                    <a:pt x="558588" y="405230"/>
                  </a:lnTo>
                  <a:lnTo>
                    <a:pt x="0" y="405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1049611" y="-142875"/>
              <a:ext cx="6658244" cy="1722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u="sng">
                  <a:solidFill>
                    <a:srgbClr val="120544"/>
                  </a:solidFill>
                  <a:latin typeface="Aurora"/>
                </a:rPr>
                <a:t>VENTAJAS Y DESVENTAJAS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067239" y="5171758"/>
            <a:ext cx="5780891" cy="530225"/>
            <a:chOff x="0" y="0"/>
            <a:chExt cx="7707855" cy="70696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188523"/>
              <a:ext cx="558588" cy="405230"/>
            </a:xfrm>
            <a:custGeom>
              <a:avLst/>
              <a:gdLst/>
              <a:ahLst/>
              <a:cxnLst/>
              <a:rect r="r" b="b" t="t" l="l"/>
              <a:pathLst>
                <a:path h="405230" w="558588">
                  <a:moveTo>
                    <a:pt x="0" y="0"/>
                  </a:moveTo>
                  <a:lnTo>
                    <a:pt x="558588" y="0"/>
                  </a:lnTo>
                  <a:lnTo>
                    <a:pt x="558588" y="405230"/>
                  </a:lnTo>
                  <a:lnTo>
                    <a:pt x="0" y="405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1049611" y="-133350"/>
              <a:ext cx="6658244" cy="840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 u="sng">
                  <a:solidFill>
                    <a:srgbClr val="120544"/>
                  </a:solidFill>
                  <a:latin typeface="Aurora"/>
                </a:rPr>
                <a:t>USOS 5G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8808" r="0" b="-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77078">
            <a:off x="-1887525" y="-2488076"/>
            <a:ext cx="8807004" cy="8362206"/>
          </a:xfrm>
          <a:custGeom>
            <a:avLst/>
            <a:gdLst/>
            <a:ahLst/>
            <a:cxnLst/>
            <a:rect r="r" b="b" t="t" l="l"/>
            <a:pathLst>
              <a:path h="8362206" w="8807004">
                <a:moveTo>
                  <a:pt x="0" y="0"/>
                </a:moveTo>
                <a:lnTo>
                  <a:pt x="8807005" y="0"/>
                </a:lnTo>
                <a:lnTo>
                  <a:pt x="8807005" y="8362206"/>
                </a:lnTo>
                <a:lnTo>
                  <a:pt x="0" y="8362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18427" y="4066934"/>
            <a:ext cx="8661229" cy="9300648"/>
          </a:xfrm>
          <a:custGeom>
            <a:avLst/>
            <a:gdLst/>
            <a:ahLst/>
            <a:cxnLst/>
            <a:rect r="r" b="b" t="t" l="l"/>
            <a:pathLst>
              <a:path h="9300648" w="8661229">
                <a:moveTo>
                  <a:pt x="0" y="0"/>
                </a:moveTo>
                <a:lnTo>
                  <a:pt x="8661228" y="0"/>
                </a:lnTo>
                <a:lnTo>
                  <a:pt x="8661228" y="9300648"/>
                </a:lnTo>
                <a:lnTo>
                  <a:pt x="0" y="93006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900112"/>
            <a:ext cx="5836185" cy="8486775"/>
            <a:chOff x="0" y="0"/>
            <a:chExt cx="7781579" cy="1131570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7781579" cy="11315700"/>
              <a:chOff x="0" y="0"/>
              <a:chExt cx="1537102" cy="22352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37102" cy="2235200"/>
              </a:xfrm>
              <a:custGeom>
                <a:avLst/>
                <a:gdLst/>
                <a:ahLst/>
                <a:cxnLst/>
                <a:rect r="r" b="b" t="t" l="l"/>
                <a:pathLst>
                  <a:path h="2235200" w="1537102">
                    <a:moveTo>
                      <a:pt x="0" y="0"/>
                    </a:moveTo>
                    <a:lnTo>
                      <a:pt x="1537102" y="0"/>
                    </a:lnTo>
                    <a:lnTo>
                      <a:pt x="1537102" y="2235200"/>
                    </a:lnTo>
                    <a:lnTo>
                      <a:pt x="0" y="22352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4F4F4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03200" y="238125"/>
              <a:ext cx="7365151" cy="10839450"/>
              <a:chOff x="0" y="0"/>
              <a:chExt cx="1454845" cy="214112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454845" cy="2141126"/>
              </a:xfrm>
              <a:custGeom>
                <a:avLst/>
                <a:gdLst/>
                <a:ahLst/>
                <a:cxnLst/>
                <a:rect r="r" b="b" t="t" l="l"/>
                <a:pathLst>
                  <a:path h="2141126" w="1454845">
                    <a:moveTo>
                      <a:pt x="0" y="0"/>
                    </a:moveTo>
                    <a:lnTo>
                      <a:pt x="1454845" y="0"/>
                    </a:lnTo>
                    <a:lnTo>
                      <a:pt x="1454845" y="2141126"/>
                    </a:lnTo>
                    <a:lnTo>
                      <a:pt x="0" y="2141126"/>
                    </a:lnTo>
                    <a:close/>
                  </a:path>
                </a:pathLst>
              </a:custGeom>
              <a:solidFill>
                <a:srgbClr val="F4F4F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2770435" y="-3750212"/>
            <a:ext cx="8661229" cy="9300648"/>
          </a:xfrm>
          <a:custGeom>
            <a:avLst/>
            <a:gdLst/>
            <a:ahLst/>
            <a:cxnLst/>
            <a:rect r="r" b="b" t="t" l="l"/>
            <a:pathLst>
              <a:path h="9300648" w="8661229">
                <a:moveTo>
                  <a:pt x="0" y="0"/>
                </a:moveTo>
                <a:lnTo>
                  <a:pt x="8661229" y="0"/>
                </a:lnTo>
                <a:lnTo>
                  <a:pt x="8661229" y="9300649"/>
                </a:lnTo>
                <a:lnTo>
                  <a:pt x="0" y="93006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955736" y="6440840"/>
            <a:ext cx="6849750" cy="6107006"/>
          </a:xfrm>
          <a:custGeom>
            <a:avLst/>
            <a:gdLst/>
            <a:ahLst/>
            <a:cxnLst/>
            <a:rect r="r" b="b" t="t" l="l"/>
            <a:pathLst>
              <a:path h="6107006" w="6849750">
                <a:moveTo>
                  <a:pt x="0" y="0"/>
                </a:moveTo>
                <a:lnTo>
                  <a:pt x="6849750" y="0"/>
                </a:lnTo>
                <a:lnTo>
                  <a:pt x="6849750" y="6107006"/>
                </a:lnTo>
                <a:lnTo>
                  <a:pt x="0" y="6107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115075" y="900112"/>
            <a:ext cx="10144225" cy="8486775"/>
            <a:chOff x="0" y="0"/>
            <a:chExt cx="13525634" cy="1131570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3525634" cy="11315700"/>
              <a:chOff x="0" y="0"/>
              <a:chExt cx="2671730" cy="22352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671730" cy="2235200"/>
              </a:xfrm>
              <a:custGeom>
                <a:avLst/>
                <a:gdLst/>
                <a:ahLst/>
                <a:cxnLst/>
                <a:rect r="r" b="b" t="t" l="l"/>
                <a:pathLst>
                  <a:path h="2235200" w="2671730">
                    <a:moveTo>
                      <a:pt x="0" y="0"/>
                    </a:moveTo>
                    <a:lnTo>
                      <a:pt x="2671730" y="0"/>
                    </a:lnTo>
                    <a:lnTo>
                      <a:pt x="2671730" y="2235200"/>
                    </a:lnTo>
                    <a:lnTo>
                      <a:pt x="0" y="22352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4F4F4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03200" y="238125"/>
              <a:ext cx="13111433" cy="10839450"/>
              <a:chOff x="0" y="0"/>
              <a:chExt cx="2589913" cy="214112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589913" cy="2141126"/>
              </a:xfrm>
              <a:custGeom>
                <a:avLst/>
                <a:gdLst/>
                <a:ahLst/>
                <a:cxnLst/>
                <a:rect r="r" b="b" t="t" l="l"/>
                <a:pathLst>
                  <a:path h="2141126" w="2589913">
                    <a:moveTo>
                      <a:pt x="0" y="0"/>
                    </a:moveTo>
                    <a:lnTo>
                      <a:pt x="2589913" y="0"/>
                    </a:lnTo>
                    <a:lnTo>
                      <a:pt x="2589913" y="2141126"/>
                    </a:lnTo>
                    <a:lnTo>
                      <a:pt x="0" y="2141126"/>
                    </a:lnTo>
                    <a:close/>
                  </a:path>
                </a:pathLst>
              </a:custGeom>
              <a:solidFill>
                <a:srgbClr val="F4F4F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1812187" y="7027787"/>
            <a:ext cx="2019137" cy="404581"/>
            <a:chOff x="0" y="0"/>
            <a:chExt cx="531789" cy="10655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31789" cy="106556"/>
            </a:xfrm>
            <a:custGeom>
              <a:avLst/>
              <a:gdLst/>
              <a:ahLst/>
              <a:cxnLst/>
              <a:rect r="r" b="b" t="t" l="l"/>
              <a:pathLst>
                <a:path h="106556" w="531789">
                  <a:moveTo>
                    <a:pt x="0" y="0"/>
                  </a:moveTo>
                  <a:lnTo>
                    <a:pt x="531789" y="0"/>
                  </a:lnTo>
                  <a:lnTo>
                    <a:pt x="531789" y="106556"/>
                  </a:lnTo>
                  <a:lnTo>
                    <a:pt x="0" y="106556"/>
                  </a:lnTo>
                  <a:close/>
                </a:path>
              </a:pathLst>
            </a:custGeom>
            <a:solidFill>
              <a:srgbClr val="2CFF7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 u="sng">
                  <a:solidFill>
                    <a:srgbClr val="120544"/>
                  </a:solidFill>
                  <a:latin typeface="TT Lakes Neue Bold"/>
                </a:rPr>
                <a:t>Volver al Programa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7826118" y="3805075"/>
            <a:ext cx="2635765" cy="2635765"/>
          </a:xfrm>
          <a:custGeom>
            <a:avLst/>
            <a:gdLst/>
            <a:ahLst/>
            <a:cxnLst/>
            <a:rect r="r" b="b" t="t" l="l"/>
            <a:pathLst>
              <a:path h="2635765" w="2635765">
                <a:moveTo>
                  <a:pt x="0" y="0"/>
                </a:moveTo>
                <a:lnTo>
                  <a:pt x="2635764" y="0"/>
                </a:lnTo>
                <a:lnTo>
                  <a:pt x="2635764" y="2635765"/>
                </a:lnTo>
                <a:lnTo>
                  <a:pt x="0" y="26357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743262" y="3773873"/>
            <a:ext cx="4399540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10"/>
              </a:lnSpc>
            </a:pPr>
            <a:r>
              <a:rPr lang="en-US" sz="5425">
                <a:solidFill>
                  <a:srgbClr val="120544"/>
                </a:solidFill>
                <a:latin typeface="Aurora"/>
              </a:rPr>
              <a:t>¿QUÉ ES?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98797" y="2066978"/>
            <a:ext cx="5681814" cy="536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6"/>
              </a:lnSpc>
            </a:pPr>
            <a:r>
              <a:rPr lang="en-US" sz="2505">
                <a:solidFill>
                  <a:srgbClr val="120544"/>
                </a:solidFill>
                <a:latin typeface="TT Lakes Neue Bold"/>
              </a:rPr>
              <a:t>ES LA QUINTA GENERACIÓN DE TECNOLOGÍA CELULAR. ESTÁ DISEÑADA PARA AUMENTAR LA VELOCIDAD, REDUCIR LA LATENCIA Y MEJORAR LA FLEXIBILIDAD DE LOS SERVICIOS INALÁMBRICOS. LA TECNOLOGÍA 5G OFRECE UNA VELOCIDAD MÁXIMA TEÓRICA DE 20 GBPS, MIENTRAS QUE LA VELOCIDAD MÁXIMA DE LA TECNOLOGÍA 4G ES SOLO DE 1 GBPS.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8808" r="0" b="-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77078">
            <a:off x="-1887525" y="-2488076"/>
            <a:ext cx="8807004" cy="8362206"/>
          </a:xfrm>
          <a:custGeom>
            <a:avLst/>
            <a:gdLst/>
            <a:ahLst/>
            <a:cxnLst/>
            <a:rect r="r" b="b" t="t" l="l"/>
            <a:pathLst>
              <a:path h="8362206" w="8807004">
                <a:moveTo>
                  <a:pt x="0" y="0"/>
                </a:moveTo>
                <a:lnTo>
                  <a:pt x="8807005" y="0"/>
                </a:lnTo>
                <a:lnTo>
                  <a:pt x="8807005" y="8362206"/>
                </a:lnTo>
                <a:lnTo>
                  <a:pt x="0" y="8362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18427" y="4066934"/>
            <a:ext cx="8661229" cy="9300648"/>
          </a:xfrm>
          <a:custGeom>
            <a:avLst/>
            <a:gdLst/>
            <a:ahLst/>
            <a:cxnLst/>
            <a:rect r="r" b="b" t="t" l="l"/>
            <a:pathLst>
              <a:path h="9300648" w="8661229">
                <a:moveTo>
                  <a:pt x="0" y="0"/>
                </a:moveTo>
                <a:lnTo>
                  <a:pt x="8661228" y="0"/>
                </a:lnTo>
                <a:lnTo>
                  <a:pt x="8661228" y="9300648"/>
                </a:lnTo>
                <a:lnTo>
                  <a:pt x="0" y="93006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45243" y="900112"/>
            <a:ext cx="6219642" cy="9044385"/>
            <a:chOff x="0" y="0"/>
            <a:chExt cx="8292855" cy="1205918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8292855" cy="12059180"/>
              <a:chOff x="0" y="0"/>
              <a:chExt cx="1537102" cy="22352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37102" cy="2235200"/>
              </a:xfrm>
              <a:custGeom>
                <a:avLst/>
                <a:gdLst/>
                <a:ahLst/>
                <a:cxnLst/>
                <a:rect r="r" b="b" t="t" l="l"/>
                <a:pathLst>
                  <a:path h="2235200" w="1537102">
                    <a:moveTo>
                      <a:pt x="0" y="0"/>
                    </a:moveTo>
                    <a:lnTo>
                      <a:pt x="1537102" y="0"/>
                    </a:lnTo>
                    <a:lnTo>
                      <a:pt x="1537102" y="2235200"/>
                    </a:lnTo>
                    <a:lnTo>
                      <a:pt x="0" y="22352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4F4F4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16551" y="253771"/>
              <a:ext cx="7849066" cy="11551638"/>
              <a:chOff x="0" y="0"/>
              <a:chExt cx="1454845" cy="214112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454845" cy="2141126"/>
              </a:xfrm>
              <a:custGeom>
                <a:avLst/>
                <a:gdLst/>
                <a:ahLst/>
                <a:cxnLst/>
                <a:rect r="r" b="b" t="t" l="l"/>
                <a:pathLst>
                  <a:path h="2141126" w="1454845">
                    <a:moveTo>
                      <a:pt x="0" y="0"/>
                    </a:moveTo>
                    <a:lnTo>
                      <a:pt x="1454845" y="0"/>
                    </a:lnTo>
                    <a:lnTo>
                      <a:pt x="1454845" y="2141126"/>
                    </a:lnTo>
                    <a:lnTo>
                      <a:pt x="0" y="2141126"/>
                    </a:lnTo>
                    <a:close/>
                  </a:path>
                </a:pathLst>
              </a:custGeom>
              <a:solidFill>
                <a:srgbClr val="F4F4F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2770435" y="-3750212"/>
            <a:ext cx="8661229" cy="9300648"/>
          </a:xfrm>
          <a:custGeom>
            <a:avLst/>
            <a:gdLst/>
            <a:ahLst/>
            <a:cxnLst/>
            <a:rect r="r" b="b" t="t" l="l"/>
            <a:pathLst>
              <a:path h="9300648" w="8661229">
                <a:moveTo>
                  <a:pt x="0" y="0"/>
                </a:moveTo>
                <a:lnTo>
                  <a:pt x="8661229" y="0"/>
                </a:lnTo>
                <a:lnTo>
                  <a:pt x="8661229" y="9300649"/>
                </a:lnTo>
                <a:lnTo>
                  <a:pt x="0" y="93006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955736" y="6440840"/>
            <a:ext cx="6849750" cy="6107006"/>
          </a:xfrm>
          <a:custGeom>
            <a:avLst/>
            <a:gdLst/>
            <a:ahLst/>
            <a:cxnLst/>
            <a:rect r="r" b="b" t="t" l="l"/>
            <a:pathLst>
              <a:path h="6107006" w="6849750">
                <a:moveTo>
                  <a:pt x="0" y="0"/>
                </a:moveTo>
                <a:lnTo>
                  <a:pt x="6849750" y="0"/>
                </a:lnTo>
                <a:lnTo>
                  <a:pt x="6849750" y="6107006"/>
                </a:lnTo>
                <a:lnTo>
                  <a:pt x="0" y="6107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698322" y="771525"/>
            <a:ext cx="10144225" cy="8486775"/>
            <a:chOff x="0" y="0"/>
            <a:chExt cx="13525634" cy="1131570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3525634" cy="11315700"/>
              <a:chOff x="0" y="0"/>
              <a:chExt cx="2671730" cy="22352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671730" cy="2235200"/>
              </a:xfrm>
              <a:custGeom>
                <a:avLst/>
                <a:gdLst/>
                <a:ahLst/>
                <a:cxnLst/>
                <a:rect r="r" b="b" t="t" l="l"/>
                <a:pathLst>
                  <a:path h="2235200" w="2671730">
                    <a:moveTo>
                      <a:pt x="0" y="0"/>
                    </a:moveTo>
                    <a:lnTo>
                      <a:pt x="2671730" y="0"/>
                    </a:lnTo>
                    <a:lnTo>
                      <a:pt x="2671730" y="2235200"/>
                    </a:lnTo>
                    <a:lnTo>
                      <a:pt x="0" y="22352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4F4F4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03200" y="238125"/>
              <a:ext cx="13111433" cy="10839450"/>
              <a:chOff x="0" y="0"/>
              <a:chExt cx="2589913" cy="214112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589913" cy="2141126"/>
              </a:xfrm>
              <a:custGeom>
                <a:avLst/>
                <a:gdLst/>
                <a:ahLst/>
                <a:cxnLst/>
                <a:rect r="r" b="b" t="t" l="l"/>
                <a:pathLst>
                  <a:path h="2141126" w="2589913">
                    <a:moveTo>
                      <a:pt x="0" y="0"/>
                    </a:moveTo>
                    <a:lnTo>
                      <a:pt x="2589913" y="0"/>
                    </a:lnTo>
                    <a:lnTo>
                      <a:pt x="2589913" y="2141126"/>
                    </a:lnTo>
                    <a:lnTo>
                      <a:pt x="0" y="2141126"/>
                    </a:lnTo>
                    <a:close/>
                  </a:path>
                </a:pathLst>
              </a:custGeom>
              <a:solidFill>
                <a:srgbClr val="F4F4F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</p:grpSp>
      <p:sp>
        <p:nvSpPr>
          <p:cNvPr name="Freeform 21" id="21"/>
          <p:cNvSpPr/>
          <p:nvPr/>
        </p:nvSpPr>
        <p:spPr>
          <a:xfrm flipH="false" flipV="false" rot="0">
            <a:off x="852128" y="3094517"/>
            <a:ext cx="5805871" cy="6692647"/>
          </a:xfrm>
          <a:custGeom>
            <a:avLst/>
            <a:gdLst/>
            <a:ahLst/>
            <a:cxnLst/>
            <a:rect r="r" b="b" t="t" l="l"/>
            <a:pathLst>
              <a:path h="6692647" w="5805871">
                <a:moveTo>
                  <a:pt x="0" y="0"/>
                </a:moveTo>
                <a:lnTo>
                  <a:pt x="5805871" y="0"/>
                </a:lnTo>
                <a:lnTo>
                  <a:pt x="5805871" y="6692646"/>
                </a:lnTo>
                <a:lnTo>
                  <a:pt x="0" y="66926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452335" y="1345704"/>
            <a:ext cx="1803031" cy="2057400"/>
          </a:xfrm>
          <a:custGeom>
            <a:avLst/>
            <a:gdLst/>
            <a:ahLst/>
            <a:cxnLst/>
            <a:rect r="r" b="b" t="t" l="l"/>
            <a:pathLst>
              <a:path h="2057400" w="1803031">
                <a:moveTo>
                  <a:pt x="0" y="0"/>
                </a:moveTo>
                <a:lnTo>
                  <a:pt x="1803030" y="0"/>
                </a:lnTo>
                <a:lnTo>
                  <a:pt x="180303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993764" y="4324048"/>
            <a:ext cx="2720172" cy="1638904"/>
          </a:xfrm>
          <a:custGeom>
            <a:avLst/>
            <a:gdLst/>
            <a:ahLst/>
            <a:cxnLst/>
            <a:rect r="r" b="b" t="t" l="l"/>
            <a:pathLst>
              <a:path h="1638904" w="2720172">
                <a:moveTo>
                  <a:pt x="0" y="0"/>
                </a:moveTo>
                <a:lnTo>
                  <a:pt x="2720172" y="0"/>
                </a:lnTo>
                <a:lnTo>
                  <a:pt x="2720172" y="1638904"/>
                </a:lnTo>
                <a:lnTo>
                  <a:pt x="0" y="16389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250296" y="6586462"/>
            <a:ext cx="2692129" cy="2167815"/>
          </a:xfrm>
          <a:custGeom>
            <a:avLst/>
            <a:gdLst/>
            <a:ahLst/>
            <a:cxnLst/>
            <a:rect r="r" b="b" t="t" l="l"/>
            <a:pathLst>
              <a:path h="2167815" w="2692129">
                <a:moveTo>
                  <a:pt x="0" y="0"/>
                </a:moveTo>
                <a:lnTo>
                  <a:pt x="2692130" y="0"/>
                </a:lnTo>
                <a:lnTo>
                  <a:pt x="2692130" y="2167815"/>
                </a:lnTo>
                <a:lnTo>
                  <a:pt x="0" y="21678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6548" t="0" r="-16548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62935" y="1576526"/>
            <a:ext cx="5384258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49"/>
              </a:lnSpc>
            </a:pPr>
            <a:r>
              <a:rPr lang="en-US" sz="3958">
                <a:solidFill>
                  <a:srgbClr val="120544"/>
                </a:solidFill>
                <a:latin typeface="Neue Machina Ultra-Bold"/>
              </a:rPr>
              <a:t>¿CÓMO FUNCIONA?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362118" y="1128851"/>
            <a:ext cx="5897182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120544"/>
                </a:solidFill>
                <a:latin typeface="TT Lakes Neue Bold"/>
              </a:rPr>
              <a:t>ONDAS DE RADIO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357209" y="1719084"/>
            <a:ext cx="5897182" cy="1684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49"/>
              </a:lnSpc>
            </a:pPr>
            <a:r>
              <a:rPr lang="en-US" sz="2299">
                <a:solidFill>
                  <a:srgbClr val="120544"/>
                </a:solidFill>
                <a:latin typeface="TT Lakes Neue"/>
              </a:rPr>
              <a:t>Las ondas de radio se utilizan para transmitir datos entre dispositivos. Esto incluye la telefonía móvil, la televisión, la radio, entre otros dispositivos.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1357209" y="3738237"/>
            <a:ext cx="5902091" cy="2702603"/>
            <a:chOff x="0" y="0"/>
            <a:chExt cx="7869455" cy="3603471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6546" y="-19050"/>
              <a:ext cx="7862909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120544"/>
                  </a:solidFill>
                  <a:latin typeface="TT Lakes Neue Bold"/>
                </a:rPr>
                <a:t>ONDAS MILIMÉTRICAS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805683"/>
              <a:ext cx="7862909" cy="279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49"/>
                </a:lnSpc>
              </a:pPr>
              <a:r>
                <a:rPr lang="en-US" sz="2299">
                  <a:solidFill>
                    <a:srgbClr val="120544"/>
                  </a:solidFill>
                  <a:latin typeface="TT Lakes Neue"/>
                </a:rPr>
                <a:t>Se utilizan para proporcionar las velocidades de datos ultrarrápidas, es decir pueden alcanzar velocidades de datos de hasta 10 Gbps, lo que es 100 veces más rápido que el 4G.,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362118" y="6908923"/>
            <a:ext cx="5902091" cy="1845353"/>
            <a:chOff x="0" y="0"/>
            <a:chExt cx="7869455" cy="2460471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6546" y="-19050"/>
              <a:ext cx="7862909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120544"/>
                  </a:solidFill>
                  <a:latin typeface="TT Lakes Neue Bold"/>
                </a:rPr>
                <a:t>REDES 5G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805683"/>
              <a:ext cx="7862909" cy="1654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49"/>
                </a:lnSpc>
              </a:pPr>
              <a:r>
                <a:rPr lang="en-US" sz="2299">
                  <a:solidFill>
                    <a:srgbClr val="120544"/>
                  </a:solidFill>
                  <a:latin typeface="TT Lakes Neue"/>
                </a:rPr>
                <a:t>Antenas se utilizan para transmitir y recibir datos de los dispositivos. Las antenas las podemos ver en torres de telefonía móvil.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8808" r="0" b="-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90048" y="-1097076"/>
            <a:ext cx="8661229" cy="9300648"/>
          </a:xfrm>
          <a:custGeom>
            <a:avLst/>
            <a:gdLst/>
            <a:ahLst/>
            <a:cxnLst/>
            <a:rect r="r" b="b" t="t" l="l"/>
            <a:pathLst>
              <a:path h="9300648" w="8661229">
                <a:moveTo>
                  <a:pt x="0" y="0"/>
                </a:moveTo>
                <a:lnTo>
                  <a:pt x="8661229" y="0"/>
                </a:lnTo>
                <a:lnTo>
                  <a:pt x="8661229" y="9300648"/>
                </a:lnTo>
                <a:lnTo>
                  <a:pt x="0" y="9300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900112"/>
            <a:ext cx="11423323" cy="8486775"/>
            <a:chOff x="0" y="0"/>
            <a:chExt cx="3008612" cy="2235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08612" cy="2235200"/>
            </a:xfrm>
            <a:custGeom>
              <a:avLst/>
              <a:gdLst/>
              <a:ahLst/>
              <a:cxnLst/>
              <a:rect r="r" b="b" t="t" l="l"/>
              <a:pathLst>
                <a:path h="2235200" w="3008612">
                  <a:moveTo>
                    <a:pt x="0" y="0"/>
                  </a:moveTo>
                  <a:lnTo>
                    <a:pt x="3008612" y="0"/>
                  </a:lnTo>
                  <a:lnTo>
                    <a:pt x="3008612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88943" y="1089039"/>
            <a:ext cx="11102838" cy="8108923"/>
            <a:chOff x="0" y="0"/>
            <a:chExt cx="2924204" cy="21356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24204" cy="2135683"/>
            </a:xfrm>
            <a:custGeom>
              <a:avLst/>
              <a:gdLst/>
              <a:ahLst/>
              <a:cxnLst/>
              <a:rect r="r" b="b" t="t" l="l"/>
              <a:pathLst>
                <a:path h="2135683" w="2924204">
                  <a:moveTo>
                    <a:pt x="0" y="0"/>
                  </a:moveTo>
                  <a:lnTo>
                    <a:pt x="2924204" y="0"/>
                  </a:lnTo>
                  <a:lnTo>
                    <a:pt x="2924204" y="2135683"/>
                  </a:lnTo>
                  <a:lnTo>
                    <a:pt x="0" y="2135683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694412" y="-536301"/>
            <a:ext cx="8586116" cy="8739873"/>
          </a:xfrm>
          <a:custGeom>
            <a:avLst/>
            <a:gdLst/>
            <a:ahLst/>
            <a:cxnLst/>
            <a:rect r="r" b="b" t="t" l="l"/>
            <a:pathLst>
              <a:path h="8739873" w="8586116">
                <a:moveTo>
                  <a:pt x="0" y="0"/>
                </a:moveTo>
                <a:lnTo>
                  <a:pt x="8586116" y="0"/>
                </a:lnTo>
                <a:lnTo>
                  <a:pt x="8586116" y="8739873"/>
                </a:lnTo>
                <a:lnTo>
                  <a:pt x="0" y="87398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592655">
            <a:off x="-2214512" y="6746377"/>
            <a:ext cx="5340091" cy="5066411"/>
          </a:xfrm>
          <a:custGeom>
            <a:avLst/>
            <a:gdLst/>
            <a:ahLst/>
            <a:cxnLst/>
            <a:rect r="r" b="b" t="t" l="l"/>
            <a:pathLst>
              <a:path h="5066411" w="5340091">
                <a:moveTo>
                  <a:pt x="0" y="0"/>
                </a:moveTo>
                <a:lnTo>
                  <a:pt x="5340091" y="0"/>
                </a:lnTo>
                <a:lnTo>
                  <a:pt x="5340091" y="5066411"/>
                </a:lnTo>
                <a:lnTo>
                  <a:pt x="0" y="50664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57989" y="3741477"/>
            <a:ext cx="4103108" cy="4103108"/>
          </a:xfrm>
          <a:custGeom>
            <a:avLst/>
            <a:gdLst/>
            <a:ahLst/>
            <a:cxnLst/>
            <a:rect r="r" b="b" t="t" l="l"/>
            <a:pathLst>
              <a:path h="4103108" w="4103108">
                <a:moveTo>
                  <a:pt x="0" y="0"/>
                </a:moveTo>
                <a:lnTo>
                  <a:pt x="4103108" y="0"/>
                </a:lnTo>
                <a:lnTo>
                  <a:pt x="4103108" y="4103108"/>
                </a:lnTo>
                <a:lnTo>
                  <a:pt x="0" y="41031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114832" y="7761827"/>
            <a:ext cx="1383674" cy="1413715"/>
          </a:xfrm>
          <a:custGeom>
            <a:avLst/>
            <a:gdLst/>
            <a:ahLst/>
            <a:cxnLst/>
            <a:rect r="r" b="b" t="t" l="l"/>
            <a:pathLst>
              <a:path h="1413715" w="1383674">
                <a:moveTo>
                  <a:pt x="0" y="0"/>
                </a:moveTo>
                <a:lnTo>
                  <a:pt x="1383674" y="0"/>
                </a:lnTo>
                <a:lnTo>
                  <a:pt x="1383674" y="1413715"/>
                </a:lnTo>
                <a:lnTo>
                  <a:pt x="0" y="14137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44338" y="3400848"/>
            <a:ext cx="10280600" cy="410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7"/>
              </a:lnSpc>
            </a:pPr>
            <a:r>
              <a:rPr lang="en-US" sz="2599">
                <a:solidFill>
                  <a:srgbClr val="120544"/>
                </a:solidFill>
                <a:latin typeface="TT Lakes Neue"/>
              </a:rPr>
              <a:t>Aquí hay un resumen de cómo funciona el 5G:</a:t>
            </a:r>
          </a:p>
          <a:p>
            <a:pPr algn="just" marL="561339" indent="-280669" lvl="1">
              <a:lnSpc>
                <a:spcPts val="4757"/>
              </a:lnSpc>
              <a:buFont typeface="Arial"/>
              <a:buChar char="•"/>
            </a:pPr>
            <a:r>
              <a:rPr lang="en-US" sz="2599">
                <a:solidFill>
                  <a:srgbClr val="120544"/>
                </a:solidFill>
                <a:latin typeface="TT Lakes Neue"/>
              </a:rPr>
              <a:t>Un dispositivo, como un teléfono inteligente, envía datos a una antena 5G.</a:t>
            </a:r>
          </a:p>
          <a:p>
            <a:pPr algn="just" marL="561339" indent="-280669" lvl="1">
              <a:lnSpc>
                <a:spcPts val="4757"/>
              </a:lnSpc>
              <a:buFont typeface="Arial"/>
              <a:buChar char="•"/>
            </a:pPr>
            <a:r>
              <a:rPr lang="en-US" sz="2599">
                <a:solidFill>
                  <a:srgbClr val="120544"/>
                </a:solidFill>
                <a:latin typeface="TT Lakes Neue"/>
              </a:rPr>
              <a:t>La antena 5G transmite los datos a una torre de telefonía móvil.</a:t>
            </a:r>
          </a:p>
          <a:p>
            <a:pPr algn="just" marL="561339" indent="-280669" lvl="1">
              <a:lnSpc>
                <a:spcPts val="4757"/>
              </a:lnSpc>
              <a:buFont typeface="Arial"/>
              <a:buChar char="•"/>
            </a:pPr>
            <a:r>
              <a:rPr lang="en-US" sz="2599">
                <a:solidFill>
                  <a:srgbClr val="120544"/>
                </a:solidFill>
                <a:latin typeface="TT Lakes Neue"/>
              </a:rPr>
              <a:t>La torre de telefonía móvil envía los datos a la red 5G.</a:t>
            </a:r>
          </a:p>
          <a:p>
            <a:pPr algn="just" marL="561339" indent="-280669" lvl="1">
              <a:lnSpc>
                <a:spcPts val="4757"/>
              </a:lnSpc>
              <a:buFont typeface="Arial"/>
              <a:buChar char="•"/>
            </a:pPr>
            <a:r>
              <a:rPr lang="en-US" sz="2599">
                <a:solidFill>
                  <a:srgbClr val="120544"/>
                </a:solidFill>
                <a:latin typeface="TT Lakes Neue"/>
              </a:rPr>
              <a:t>La red 5G transmite los datos al dispositivo de destino.</a:t>
            </a:r>
          </a:p>
          <a:p>
            <a:pPr>
              <a:lnSpc>
                <a:spcPts val="4392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88943" y="7325928"/>
            <a:ext cx="962470" cy="1407869"/>
          </a:xfrm>
          <a:custGeom>
            <a:avLst/>
            <a:gdLst/>
            <a:ahLst/>
            <a:cxnLst/>
            <a:rect r="r" b="b" t="t" l="l"/>
            <a:pathLst>
              <a:path h="1407869" w="962470">
                <a:moveTo>
                  <a:pt x="0" y="0"/>
                </a:moveTo>
                <a:lnTo>
                  <a:pt x="962470" y="0"/>
                </a:lnTo>
                <a:lnTo>
                  <a:pt x="962470" y="1407869"/>
                </a:lnTo>
                <a:lnTo>
                  <a:pt x="0" y="14078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444338" y="1417729"/>
            <a:ext cx="10847443" cy="1538205"/>
            <a:chOff x="0" y="0"/>
            <a:chExt cx="14463257" cy="205094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114333"/>
              <a:ext cx="12449593" cy="1130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5000">
                  <a:solidFill>
                    <a:srgbClr val="120544"/>
                  </a:solidFill>
                  <a:latin typeface="Aurora"/>
                </a:rPr>
                <a:t>EJEMPLO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392518" y="920673"/>
              <a:ext cx="13070739" cy="1130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5000">
                  <a:solidFill>
                    <a:srgbClr val="120544"/>
                  </a:solidFill>
                  <a:latin typeface="Aurora"/>
                </a:rPr>
                <a:t>FUNCIONAMIENTO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475334" y="7174660"/>
            <a:ext cx="365402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20544"/>
                </a:solidFill>
                <a:latin typeface="Open Sans Bold"/>
              </a:rPr>
              <a:t>Mayor velocidad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18466" y="7174660"/>
            <a:ext cx="3350419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20544"/>
                </a:solidFill>
                <a:latin typeface="Open Sans Bold"/>
              </a:rPr>
              <a:t>Menor latencia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80770" y="8136897"/>
            <a:ext cx="3774579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20544"/>
                </a:solidFill>
                <a:latin typeface="Open Sans Bold"/>
              </a:rPr>
              <a:t>Mayor capacidad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5" t="-10871" r="0" b="-10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18427" y="4066934"/>
            <a:ext cx="8661229" cy="9300648"/>
          </a:xfrm>
          <a:custGeom>
            <a:avLst/>
            <a:gdLst/>
            <a:ahLst/>
            <a:cxnLst/>
            <a:rect r="r" b="b" t="t" l="l"/>
            <a:pathLst>
              <a:path h="9300648" w="8661229">
                <a:moveTo>
                  <a:pt x="0" y="0"/>
                </a:moveTo>
                <a:lnTo>
                  <a:pt x="8661228" y="0"/>
                </a:lnTo>
                <a:lnTo>
                  <a:pt x="8661228" y="9300648"/>
                </a:lnTo>
                <a:lnTo>
                  <a:pt x="0" y="9300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41951" y="-344122"/>
            <a:ext cx="5689102" cy="5072211"/>
          </a:xfrm>
          <a:custGeom>
            <a:avLst/>
            <a:gdLst/>
            <a:ahLst/>
            <a:cxnLst/>
            <a:rect r="r" b="b" t="t" l="l"/>
            <a:pathLst>
              <a:path h="5072211" w="5689102">
                <a:moveTo>
                  <a:pt x="0" y="0"/>
                </a:moveTo>
                <a:lnTo>
                  <a:pt x="5689102" y="0"/>
                </a:lnTo>
                <a:lnTo>
                  <a:pt x="5689102" y="5072212"/>
                </a:lnTo>
                <a:lnTo>
                  <a:pt x="0" y="5072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20053" y="1078706"/>
            <a:ext cx="7484969" cy="8129588"/>
            <a:chOff x="0" y="0"/>
            <a:chExt cx="1971350" cy="21411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1350" cy="2141126"/>
            </a:xfrm>
            <a:custGeom>
              <a:avLst/>
              <a:gdLst/>
              <a:ahLst/>
              <a:cxnLst/>
              <a:rect r="r" b="b" t="t" l="l"/>
              <a:pathLst>
                <a:path h="2141126" w="1971350">
                  <a:moveTo>
                    <a:pt x="0" y="0"/>
                  </a:moveTo>
                  <a:lnTo>
                    <a:pt x="1971350" y="0"/>
                  </a:lnTo>
                  <a:lnTo>
                    <a:pt x="1971350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184487" y="-3451706"/>
            <a:ext cx="7617435" cy="8179795"/>
          </a:xfrm>
          <a:custGeom>
            <a:avLst/>
            <a:gdLst/>
            <a:ahLst/>
            <a:cxnLst/>
            <a:rect r="r" b="b" t="t" l="l"/>
            <a:pathLst>
              <a:path h="8179795" w="7617435">
                <a:moveTo>
                  <a:pt x="0" y="0"/>
                </a:moveTo>
                <a:lnTo>
                  <a:pt x="7617435" y="0"/>
                </a:lnTo>
                <a:lnTo>
                  <a:pt x="7617435" y="8179796"/>
                </a:lnTo>
                <a:lnTo>
                  <a:pt x="0" y="8179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32647" y="4370303"/>
            <a:ext cx="8659185" cy="7252371"/>
          </a:xfrm>
          <a:custGeom>
            <a:avLst/>
            <a:gdLst/>
            <a:ahLst/>
            <a:cxnLst/>
            <a:rect r="r" b="b" t="t" l="l"/>
            <a:pathLst>
              <a:path h="7252371" w="8659185">
                <a:moveTo>
                  <a:pt x="0" y="0"/>
                </a:moveTo>
                <a:lnTo>
                  <a:pt x="8659185" y="0"/>
                </a:lnTo>
                <a:lnTo>
                  <a:pt x="8659185" y="7252371"/>
                </a:lnTo>
                <a:lnTo>
                  <a:pt x="0" y="7252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144000" y="900112"/>
            <a:ext cx="8115300" cy="8486775"/>
            <a:chOff x="0" y="0"/>
            <a:chExt cx="2137363" cy="2235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37363" cy="2235200"/>
            </a:xfrm>
            <a:custGeom>
              <a:avLst/>
              <a:gdLst/>
              <a:ahLst/>
              <a:cxnLst/>
              <a:rect r="r" b="b" t="t" l="l"/>
              <a:pathLst>
                <a:path h="2235200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96400" y="1078706"/>
            <a:ext cx="7776175" cy="8129588"/>
            <a:chOff x="0" y="0"/>
            <a:chExt cx="2048046" cy="21411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48046" cy="2141126"/>
            </a:xfrm>
            <a:custGeom>
              <a:avLst/>
              <a:gdLst/>
              <a:ahLst/>
              <a:cxnLst/>
              <a:rect r="r" b="b" t="t" l="l"/>
              <a:pathLst>
                <a:path h="2141126" w="2048046">
                  <a:moveTo>
                    <a:pt x="0" y="0"/>
                  </a:moveTo>
                  <a:lnTo>
                    <a:pt x="2048046" y="0"/>
                  </a:lnTo>
                  <a:lnTo>
                    <a:pt x="2048046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4053171">
            <a:off x="14692316" y="-1828073"/>
            <a:ext cx="5751117" cy="5456372"/>
          </a:xfrm>
          <a:custGeom>
            <a:avLst/>
            <a:gdLst/>
            <a:ahLst/>
            <a:cxnLst/>
            <a:rect r="r" b="b" t="t" l="l"/>
            <a:pathLst>
              <a:path h="5456372" w="5751117">
                <a:moveTo>
                  <a:pt x="0" y="0"/>
                </a:moveTo>
                <a:lnTo>
                  <a:pt x="5751117" y="0"/>
                </a:lnTo>
                <a:lnTo>
                  <a:pt x="5751117" y="5456371"/>
                </a:lnTo>
                <a:lnTo>
                  <a:pt x="0" y="54563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27271" y="2445224"/>
            <a:ext cx="6488029" cy="779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959"/>
              </a:lnSpc>
              <a:buFont typeface="Arial"/>
              <a:buChar char="•"/>
            </a:pPr>
            <a:r>
              <a:rPr lang="en-US" sz="2400">
                <a:solidFill>
                  <a:srgbClr val="120544"/>
                </a:solidFill>
                <a:latin typeface="TT Lakes Neue Bold"/>
              </a:rPr>
              <a:t>Realidad virtual y aumentada:</a:t>
            </a:r>
            <a:r>
              <a:rPr lang="en-US" sz="2400">
                <a:solidFill>
                  <a:srgbClr val="120544"/>
                </a:solidFill>
                <a:latin typeface="TT Lakes Neue"/>
              </a:rPr>
              <a:t> El 5G es ideal para aplicaciones de realidad virtual y aumentada, ya que requiere velocidades de datos rápidas y baja latencia.</a:t>
            </a:r>
          </a:p>
          <a:p>
            <a:pPr marL="518160" indent="-259080" lvl="1">
              <a:lnSpc>
                <a:spcPts val="3959"/>
              </a:lnSpc>
              <a:buFont typeface="Arial"/>
              <a:buChar char="•"/>
            </a:pPr>
            <a:r>
              <a:rPr lang="en-US" sz="2400">
                <a:solidFill>
                  <a:srgbClr val="120544"/>
                </a:solidFill>
                <a:latin typeface="TT Lakes Neue Bold"/>
              </a:rPr>
              <a:t>Robótica</a:t>
            </a:r>
            <a:r>
              <a:rPr lang="en-US" sz="2400">
                <a:solidFill>
                  <a:srgbClr val="120544"/>
                </a:solidFill>
                <a:latin typeface="TT Lakes Neue"/>
              </a:rPr>
              <a:t>: El 5G se puede utilizar para conectar robots a la nube. Esto permitirá que los robots se controlen y se monitoreen de forma remota.</a:t>
            </a:r>
          </a:p>
          <a:p>
            <a:pPr marL="518160" indent="-259080" lvl="1">
              <a:lnSpc>
                <a:spcPts val="3959"/>
              </a:lnSpc>
              <a:buFont typeface="Arial"/>
              <a:buChar char="•"/>
            </a:pPr>
            <a:r>
              <a:rPr lang="en-US" sz="2400">
                <a:solidFill>
                  <a:srgbClr val="120544"/>
                </a:solidFill>
                <a:latin typeface="TT Lakes Neue Bold"/>
              </a:rPr>
              <a:t>Salud</a:t>
            </a:r>
            <a:r>
              <a:rPr lang="en-US" sz="2400">
                <a:solidFill>
                  <a:srgbClr val="120544"/>
                </a:solidFill>
                <a:latin typeface="TT Lakes Neue Medium"/>
              </a:rPr>
              <a:t>:</a:t>
            </a:r>
            <a:r>
              <a:rPr lang="en-US" sz="2400">
                <a:solidFill>
                  <a:srgbClr val="120544"/>
                </a:solidFill>
                <a:latin typeface="TT Lakes Neue"/>
              </a:rPr>
              <a:t> El 5G se puede utilizar para transmitir datos médicos en tiempo real. Esto permitirá que los médicos proporcionen atención médica de forma remota.</a:t>
            </a: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-6593126">
            <a:off x="-1551946" y="7134739"/>
            <a:ext cx="4747612" cy="4504297"/>
          </a:xfrm>
          <a:custGeom>
            <a:avLst/>
            <a:gdLst/>
            <a:ahLst/>
            <a:cxnLst/>
            <a:rect r="r" b="b" t="t" l="l"/>
            <a:pathLst>
              <a:path h="4504297" w="4747612">
                <a:moveTo>
                  <a:pt x="0" y="0"/>
                </a:moveTo>
                <a:lnTo>
                  <a:pt x="4747612" y="0"/>
                </a:lnTo>
                <a:lnTo>
                  <a:pt x="4747612" y="4504297"/>
                </a:lnTo>
                <a:lnTo>
                  <a:pt x="0" y="45042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957635" y="5835647"/>
            <a:ext cx="2200652" cy="3372646"/>
          </a:xfrm>
          <a:custGeom>
            <a:avLst/>
            <a:gdLst/>
            <a:ahLst/>
            <a:cxnLst/>
            <a:rect r="r" b="b" t="t" l="l"/>
            <a:pathLst>
              <a:path h="3372646" w="2200652">
                <a:moveTo>
                  <a:pt x="0" y="0"/>
                </a:moveTo>
                <a:lnTo>
                  <a:pt x="2200652" y="0"/>
                </a:lnTo>
                <a:lnTo>
                  <a:pt x="2200652" y="3372647"/>
                </a:lnTo>
                <a:lnTo>
                  <a:pt x="0" y="33726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184487" y="5885654"/>
            <a:ext cx="3119494" cy="3119494"/>
          </a:xfrm>
          <a:custGeom>
            <a:avLst/>
            <a:gdLst/>
            <a:ahLst/>
            <a:cxnLst/>
            <a:rect r="r" b="b" t="t" l="l"/>
            <a:pathLst>
              <a:path h="3119494" w="3119494">
                <a:moveTo>
                  <a:pt x="0" y="0"/>
                </a:moveTo>
                <a:lnTo>
                  <a:pt x="3119495" y="0"/>
                </a:lnTo>
                <a:lnTo>
                  <a:pt x="3119495" y="3119494"/>
                </a:lnTo>
                <a:lnTo>
                  <a:pt x="0" y="3119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957635" y="1401409"/>
            <a:ext cx="6488029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>
                <a:solidFill>
                  <a:srgbClr val="120544"/>
                </a:solidFill>
                <a:latin typeface="Aurora"/>
              </a:rPr>
              <a:t>5G: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38893" y="2710019"/>
            <a:ext cx="6488029" cy="317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120544"/>
                </a:solidFill>
                <a:latin typeface="TT Lakes Neue Medium"/>
              </a:rPr>
              <a:t>Entretenimiento:</a:t>
            </a:r>
            <a:r>
              <a:rPr lang="en-US" sz="2400">
                <a:solidFill>
                  <a:srgbClr val="120544"/>
                </a:solidFill>
                <a:latin typeface="TT Lakes Neue"/>
              </a:rPr>
              <a:t> El 5G se puede utilizar para transmitir contenido de alta definición en tiempo real. Esto permitirá que los usuarios disfruten de películas, música y juegos en streaming con una calidad de imagen y sonido superior.</a:t>
            </a:r>
          </a:p>
          <a:p>
            <a:pPr algn="l">
              <a:lnSpc>
                <a:spcPts val="360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970923" y="1401409"/>
            <a:ext cx="6488029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>
                <a:solidFill>
                  <a:srgbClr val="120544"/>
                </a:solidFill>
                <a:latin typeface="Aurora"/>
              </a:rPr>
              <a:t>USOS: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89957" y="-3578658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6" y="0"/>
                </a:lnTo>
                <a:lnTo>
                  <a:pt x="8996086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4037439"/>
            <a:ext cx="4290504" cy="4970298"/>
            <a:chOff x="0" y="0"/>
            <a:chExt cx="1565187" cy="18131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6" id="6"/>
          <p:cNvSpPr/>
          <p:nvPr/>
        </p:nvSpPr>
        <p:spPr>
          <a:xfrm flipV="true">
            <a:off x="5817168" y="4656878"/>
            <a:ext cx="0" cy="3774193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302861" y="4037439"/>
            <a:ext cx="4290504" cy="4970298"/>
            <a:chOff x="0" y="0"/>
            <a:chExt cx="1565187" cy="18131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9" id="9"/>
          <p:cNvSpPr/>
          <p:nvPr/>
        </p:nvSpPr>
        <p:spPr>
          <a:xfrm flipV="true">
            <a:off x="11079058" y="4656878"/>
            <a:ext cx="0" cy="3774193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20654">
            <a:off x="15737856" y="-235023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536945" y="4471034"/>
            <a:ext cx="4103108" cy="4103108"/>
          </a:xfrm>
          <a:custGeom>
            <a:avLst/>
            <a:gdLst/>
            <a:ahLst/>
            <a:cxnLst/>
            <a:rect r="r" b="b" t="t" l="l"/>
            <a:pathLst>
              <a:path h="4103108" w="4103108">
                <a:moveTo>
                  <a:pt x="0" y="0"/>
                </a:moveTo>
                <a:lnTo>
                  <a:pt x="4103108" y="0"/>
                </a:lnTo>
                <a:lnTo>
                  <a:pt x="4103108" y="4103108"/>
                </a:lnTo>
                <a:lnTo>
                  <a:pt x="0" y="41031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591395"/>
            <a:ext cx="7119102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6AEDF2"/>
                </a:solidFill>
                <a:latin typeface="Neue Machina Ultra-Bold"/>
              </a:rPr>
              <a:t>Ventajas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6750" y="5135245"/>
            <a:ext cx="3734403" cy="279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Menor consumo energético.  </a:t>
            </a:r>
          </a:p>
          <a:p>
            <a:pPr>
              <a:lnSpc>
                <a:spcPts val="2799"/>
              </a:lnSpc>
            </a:pPr>
          </a:p>
          <a:p>
            <a:pPr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Mejora en el ancho de la banda. </a:t>
            </a:r>
          </a:p>
          <a:p>
            <a:pPr>
              <a:lnSpc>
                <a:spcPts val="2799"/>
              </a:lnSpc>
            </a:pPr>
          </a:p>
          <a:p>
            <a:pPr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Impulso de otras tecnologías.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66790" y="5105400"/>
            <a:ext cx="2677210" cy="315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Surgimiento de nuevos negocios. </a:t>
            </a:r>
          </a:p>
          <a:p>
            <a:pPr>
              <a:lnSpc>
                <a:spcPts val="2800"/>
              </a:lnSpc>
            </a:pP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Óptima movilidad. </a:t>
            </a:r>
          </a:p>
          <a:p>
            <a:pPr>
              <a:lnSpc>
                <a:spcPts val="2800"/>
              </a:lnSpc>
            </a:pP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Nuevos métodos de enseñanza. </a:t>
            </a:r>
          </a:p>
          <a:p>
            <a:pPr>
              <a:lnSpc>
                <a:spcPts val="28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238898"/>
            <a:ext cx="15940167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 Extra Bold"/>
              </a:rPr>
              <a:t>Cuando hablamos de los beneficios del 5G, nos centramos principalmente en el aumento de la velocidad y la reducción de la latencia, ya que son dos aspectos clave de la comunicación inalámbrica.</a:t>
            </a:r>
            <a:r>
              <a:rPr lang="en-US" sz="2400">
                <a:solidFill>
                  <a:srgbClr val="000000"/>
                </a:solidFill>
                <a:latin typeface="Open Sans Extra Bold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154356" y="-5537472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22676" y="2624799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1" y="0"/>
                </a:lnTo>
                <a:lnTo>
                  <a:pt x="11805541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05205" y="4667812"/>
            <a:ext cx="8893252" cy="8315191"/>
          </a:xfrm>
          <a:custGeom>
            <a:avLst/>
            <a:gdLst/>
            <a:ahLst/>
            <a:cxnLst/>
            <a:rect r="r" b="b" t="t" l="l"/>
            <a:pathLst>
              <a:path h="8315191" w="8893252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65435">
            <a:off x="-4689852" y="-2011566"/>
            <a:ext cx="6282382" cy="6378053"/>
          </a:xfrm>
          <a:custGeom>
            <a:avLst/>
            <a:gdLst/>
            <a:ahLst/>
            <a:cxnLst/>
            <a:rect r="r" b="b" t="t" l="l"/>
            <a:pathLst>
              <a:path h="6378053" w="6282382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395982" y="2481689"/>
            <a:ext cx="4079614" cy="4725995"/>
            <a:chOff x="0" y="0"/>
            <a:chExt cx="1565187" cy="18131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8" id="8"/>
          <p:cNvSpPr/>
          <p:nvPr/>
        </p:nvSpPr>
        <p:spPr>
          <a:xfrm flipV="true">
            <a:off x="7694796" y="2996673"/>
            <a:ext cx="0" cy="3774193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629792" y="2322727"/>
            <a:ext cx="4188367" cy="4448139"/>
            <a:chOff x="0" y="0"/>
            <a:chExt cx="1565187" cy="16622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5188" cy="1662264"/>
            </a:xfrm>
            <a:custGeom>
              <a:avLst/>
              <a:gdLst/>
              <a:ahLst/>
              <a:cxnLst/>
              <a:rect r="r" b="b" t="t" l="l"/>
              <a:pathLst>
                <a:path h="1662264" w="1565188">
                  <a:moveTo>
                    <a:pt x="1440727" y="1662264"/>
                  </a:moveTo>
                  <a:lnTo>
                    <a:pt x="124460" y="1662264"/>
                  </a:lnTo>
                  <a:cubicBezTo>
                    <a:pt x="55880" y="1662264"/>
                    <a:pt x="0" y="1606384"/>
                    <a:pt x="0" y="15378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537804"/>
                  </a:lnTo>
                  <a:cubicBezTo>
                    <a:pt x="1565188" y="1606384"/>
                    <a:pt x="1509307" y="1662264"/>
                    <a:pt x="1440727" y="166226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4159247" y="1028700"/>
            <a:ext cx="3492584" cy="4114800"/>
          </a:xfrm>
          <a:custGeom>
            <a:avLst/>
            <a:gdLst/>
            <a:ahLst/>
            <a:cxnLst/>
            <a:rect r="r" b="b" t="t" l="l"/>
            <a:pathLst>
              <a:path h="4114800" w="3492584">
                <a:moveTo>
                  <a:pt x="0" y="0"/>
                </a:moveTo>
                <a:lnTo>
                  <a:pt x="3492584" y="0"/>
                </a:lnTo>
                <a:lnTo>
                  <a:pt x="34925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581599" y="468692"/>
            <a:ext cx="8803369" cy="151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92"/>
              </a:lnSpc>
            </a:pPr>
            <a:r>
              <a:rPr lang="en-US" sz="8852">
                <a:solidFill>
                  <a:srgbClr val="96B3EC"/>
                </a:solidFill>
                <a:latin typeface="Neue Machina Ultra-Bold"/>
              </a:rPr>
              <a:t>Desventajas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76239" y="3245544"/>
            <a:ext cx="3734403" cy="3329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"/>
              </a:rPr>
              <a:t>Rango de cobertura menor. </a:t>
            </a:r>
          </a:p>
          <a:p>
            <a:pPr>
              <a:lnSpc>
                <a:spcPts val="3359"/>
              </a:lnSpc>
            </a:pPr>
          </a:p>
          <a:p>
            <a:pPr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"/>
              </a:rPr>
              <a:t>Mejora en el ancho de la banda. </a:t>
            </a:r>
          </a:p>
          <a:p>
            <a:pPr>
              <a:lnSpc>
                <a:spcPts val="3359"/>
              </a:lnSpc>
            </a:pPr>
          </a:p>
          <a:p>
            <a:pPr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"/>
              </a:rPr>
              <a:t>Impulso de otras tecnologías.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98990" y="3245544"/>
            <a:ext cx="3734403" cy="3554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"/>
              </a:rPr>
              <a:t>Los usuarios deberán adquirir nuevos equipos que sean compatibles.</a:t>
            </a:r>
          </a:p>
          <a:p>
            <a:pPr>
              <a:lnSpc>
                <a:spcPts val="2799"/>
              </a:lnSpc>
            </a:pPr>
          </a:p>
          <a:p>
            <a:pPr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"/>
              </a:rPr>
              <a:t>Infraestructura Insuficiente.</a:t>
            </a:r>
          </a:p>
          <a:p>
            <a:pPr>
              <a:lnSpc>
                <a:spcPts val="2799"/>
              </a:lnSpc>
            </a:pPr>
          </a:p>
          <a:p>
            <a:pPr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00112"/>
            <a:ext cx="7129312" cy="8486775"/>
            <a:chOff x="0" y="0"/>
            <a:chExt cx="1877679" cy="223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7679" cy="2235200"/>
            </a:xfrm>
            <a:custGeom>
              <a:avLst/>
              <a:gdLst/>
              <a:ahLst/>
              <a:cxnLst/>
              <a:rect r="r" b="b" t="t" l="l"/>
              <a:pathLst>
                <a:path h="2235200" w="1877679">
                  <a:moveTo>
                    <a:pt x="0" y="0"/>
                  </a:moveTo>
                  <a:lnTo>
                    <a:pt x="1877679" y="0"/>
                  </a:lnTo>
                  <a:lnTo>
                    <a:pt x="1877679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1100" y="1078706"/>
            <a:ext cx="6806093" cy="8129588"/>
            <a:chOff x="0" y="0"/>
            <a:chExt cx="1792551" cy="2141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2551" cy="2141126"/>
            </a:xfrm>
            <a:custGeom>
              <a:avLst/>
              <a:gdLst/>
              <a:ahLst/>
              <a:cxnLst/>
              <a:rect r="r" b="b" t="t" l="l"/>
              <a:pathLst>
                <a:path h="2141126" w="1792551">
                  <a:moveTo>
                    <a:pt x="0" y="0"/>
                  </a:moveTo>
                  <a:lnTo>
                    <a:pt x="1792551" y="0"/>
                  </a:lnTo>
                  <a:lnTo>
                    <a:pt x="1792551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649477" y="1445601"/>
            <a:ext cx="6951598" cy="8224820"/>
            <a:chOff x="0" y="0"/>
            <a:chExt cx="9268798" cy="10966427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104775"/>
              <a:ext cx="9268798" cy="233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5500">
                  <a:solidFill>
                    <a:srgbClr val="120544"/>
                  </a:solidFill>
                  <a:latin typeface="Aurora"/>
                </a:rPr>
                <a:t>PÁGINA DE RECURSOS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674597"/>
              <a:ext cx="7647463" cy="82918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399">
                  <a:solidFill>
                    <a:srgbClr val="120544"/>
                  </a:solidFill>
                  <a:latin typeface="TT Lakes Neue"/>
                </a:rPr>
                <a:t>https://www.cisco.com/c/es_mx/solutions/what-is-5g.html</a:t>
              </a:r>
            </a:p>
            <a:p>
              <a:pPr>
                <a:lnSpc>
                  <a:spcPts val="3599"/>
                </a:lnSpc>
              </a:pPr>
            </a:p>
            <a:p>
              <a:pPr>
                <a:lnSpc>
                  <a:spcPts val="3599"/>
                </a:lnSpc>
              </a:pPr>
              <a:r>
                <a:rPr lang="en-US" sz="2399">
                  <a:solidFill>
                    <a:srgbClr val="120544"/>
                  </a:solidFill>
                  <a:latin typeface="TT Lakes Neue"/>
                </a:rPr>
                <a:t>https://www.bbva.ch/noticia/ventajas-y-desventajas-de-la-tecnologia-5g/</a:t>
              </a:r>
            </a:p>
            <a:p>
              <a:pPr>
                <a:lnSpc>
                  <a:spcPts val="3599"/>
                </a:lnSpc>
              </a:pPr>
            </a:p>
            <a:p>
              <a:pPr>
                <a:lnSpc>
                  <a:spcPts val="3599"/>
                </a:lnSpc>
              </a:pPr>
              <a:r>
                <a:rPr lang="en-US" sz="2399">
                  <a:solidFill>
                    <a:srgbClr val="120544"/>
                  </a:solidFill>
                  <a:latin typeface="TT Lakes Neue"/>
                </a:rPr>
                <a:t>https://www.telefonica.com/es/sala-comunicacion/blog/7-ventajas-del-5g-menos-conocidas-que-cambiaran-tu-dia-a-dia/</a:t>
              </a:r>
            </a:p>
            <a:p>
              <a:pPr>
                <a:lnSpc>
                  <a:spcPts val="3599"/>
                </a:lnSpc>
              </a:pPr>
            </a:p>
            <a:p>
              <a:pPr>
                <a:lnSpc>
                  <a:spcPts val="3599"/>
                </a:lnSpc>
              </a:pPr>
            </a:p>
            <a:p>
              <a:pPr>
                <a:lnSpc>
                  <a:spcPts val="3599"/>
                </a:lnSpc>
              </a:pPr>
            </a:p>
            <a:p>
              <a:pPr marL="0" indent="0" lvl="0">
                <a:lnSpc>
                  <a:spcPts val="359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DAFu6-LViyI</dc:identifier>
  <dcterms:modified xsi:type="dcterms:W3CDTF">2011-08-01T06:04:30Z</dcterms:modified>
  <cp:revision>1</cp:revision>
  <dc:title>5G</dc:title>
</cp:coreProperties>
</file>